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54" r:id="rId6"/>
    <p:sldId id="326" r:id="rId7"/>
    <p:sldId id="327" r:id="rId8"/>
    <p:sldId id="342" r:id="rId9"/>
    <p:sldId id="343" r:id="rId10"/>
    <p:sldId id="344" r:id="rId11"/>
    <p:sldId id="328" r:id="rId12"/>
    <p:sldId id="345" r:id="rId13"/>
    <p:sldId id="346" r:id="rId14"/>
    <p:sldId id="349" r:id="rId15"/>
    <p:sldId id="329" r:id="rId16"/>
    <p:sldId id="330" r:id="rId17"/>
    <p:sldId id="331" r:id="rId18"/>
    <p:sldId id="353" r:id="rId19"/>
    <p:sldId id="334" r:id="rId20"/>
    <p:sldId id="336" r:id="rId21"/>
    <p:sldId id="337" r:id="rId22"/>
    <p:sldId id="340" r:id="rId23"/>
    <p:sldId id="492" r:id="rId24"/>
    <p:sldId id="495" r:id="rId25"/>
    <p:sldId id="444" r:id="rId26"/>
    <p:sldId id="497" r:id="rId27"/>
    <p:sldId id="537" r:id="rId28"/>
    <p:sldId id="350" r:id="rId29"/>
    <p:sldId id="351" r:id="rId30"/>
    <p:sldId id="357" r:id="rId31"/>
    <p:sldId id="352" r:id="rId32"/>
    <p:sldId id="445" r:id="rId33"/>
    <p:sldId id="358" r:id="rId34"/>
    <p:sldId id="397" r:id="rId35"/>
    <p:sldId id="460" r:id="rId36"/>
    <p:sldId id="450" r:id="rId37"/>
    <p:sldId id="446" r:id="rId38"/>
    <p:sldId id="451" r:id="rId39"/>
    <p:sldId id="447" r:id="rId40"/>
    <p:sldId id="448" r:id="rId41"/>
    <p:sldId id="453" r:id="rId42"/>
    <p:sldId id="459" r:id="rId43"/>
    <p:sldId id="355" r:id="rId44"/>
    <p:sldId id="398" r:id="rId45"/>
    <p:sldId id="399" r:id="rId46"/>
    <p:sldId id="391" r:id="rId47"/>
    <p:sldId id="400" r:id="rId48"/>
    <p:sldId id="401" r:id="rId49"/>
    <p:sldId id="393" r:id="rId50"/>
    <p:sldId id="392" r:id="rId51"/>
    <p:sldId id="394" r:id="rId52"/>
    <p:sldId id="402" r:id="rId53"/>
    <p:sldId id="403" r:id="rId54"/>
    <p:sldId id="395" r:id="rId55"/>
    <p:sldId id="404" r:id="rId56"/>
    <p:sldId id="405" r:id="rId57"/>
    <p:sldId id="449" r:id="rId58"/>
    <p:sldId id="454" r:id="rId59"/>
    <p:sldId id="455" r:id="rId60"/>
    <p:sldId id="456" r:id="rId61"/>
    <p:sldId id="457" r:id="rId62"/>
    <p:sldId id="458" r:id="rId63"/>
    <p:sldId id="361" r:id="rId64"/>
    <p:sldId id="362" r:id="rId65"/>
    <p:sldId id="356" r:id="rId66"/>
    <p:sldId id="283" r:id="rId67"/>
  </p:sldIdLst>
  <p:sldSz cx="12192000" cy="6858000"/>
  <p:notesSz cx="6858000" cy="9144000"/>
  <p:custDataLst>
    <p:tags r:id="rId7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5365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2565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199765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6965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0" userDrawn="1">
          <p15:clr>
            <a:srgbClr val="A4A3A4"/>
          </p15:clr>
        </p15:guide>
        <p15:guide id="2" orient="horz" pos="581" userDrawn="1">
          <p15:clr>
            <a:srgbClr val="A4A3A4"/>
          </p15:clr>
        </p15:guide>
        <p15:guide id="3" orient="horz" pos="3987" userDrawn="1">
          <p15:clr>
            <a:srgbClr val="A4A3A4"/>
          </p15:clr>
        </p15:guide>
        <p15:guide id="4" pos="7349" userDrawn="1">
          <p15:clr>
            <a:srgbClr val="A4A3A4"/>
          </p15:clr>
        </p15:guide>
        <p15:guide id="5" pos="24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未定义" initials="a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C3482F"/>
    <a:srgbClr val="D25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50" y="630"/>
      </p:cViewPr>
      <p:guideLst>
        <p:guide orient="horz" pos="470"/>
        <p:guide orient="horz" pos="581"/>
        <p:guide orient="horz" pos="3987"/>
        <p:guide pos="7349"/>
        <p:guide pos="24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tags" Target="tags/tag44.xml"/><Relationship Id="rId71" Type="http://schemas.openxmlformats.org/officeDocument/2006/relationships/commentAuthors" Target="commentAuthors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C59442C-7FD8-46CD-B07D-72B216228BD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C3FDF7F-9AF0-4CFC-80AD-7E5923C27419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8A528-269B-4E92-8039-0ED76B3403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0700" y="685800"/>
            <a:ext cx="60966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374B-78EF-45C8-AEFC-1B2AC27FEB4C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0700" y="685800"/>
            <a:ext cx="60966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9"/>
          <p:cNvSpPr/>
          <p:nvPr userDrawn="1"/>
        </p:nvSpPr>
        <p:spPr bwMode="auto">
          <a:xfrm>
            <a:off x="9" y="3172566"/>
            <a:ext cx="8710942" cy="4899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lIns="109710" tIns="54854" rIns="109710" bIns="54854" anchor="ctr"/>
          <a:lstStyle/>
          <a:p>
            <a:pPr algn="ctr">
              <a:defRPr/>
            </a:pPr>
            <a:endParaRPr lang="zh-CN" altLang="en-US" sz="1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8" name="文本占位符 12"/>
          <p:cNvSpPr txBox="1"/>
          <p:nvPr userDrawn="1"/>
        </p:nvSpPr>
        <p:spPr>
          <a:xfrm>
            <a:off x="8753279" y="3172566"/>
            <a:ext cx="2912820" cy="489994"/>
          </a:xfrm>
          <a:custGeom>
            <a:avLst/>
            <a:gdLst>
              <a:gd name="connsiteX0" fmla="*/ 0 w 8353425"/>
              <a:gd name="connsiteY0" fmla="*/ 0 h 2555875"/>
              <a:gd name="connsiteX1" fmla="*/ 2141813 w 8353425"/>
              <a:gd name="connsiteY1" fmla="*/ 0 h 2555875"/>
              <a:gd name="connsiteX2" fmla="*/ 7547650 w 8353425"/>
              <a:gd name="connsiteY2" fmla="*/ 0 h 2555875"/>
              <a:gd name="connsiteX3" fmla="*/ 7839909 w 8353425"/>
              <a:gd name="connsiteY3" fmla="*/ 0 h 2555875"/>
              <a:gd name="connsiteX4" fmla="*/ 7839919 w 8353425"/>
              <a:gd name="connsiteY4" fmla="*/ 1 h 2555875"/>
              <a:gd name="connsiteX5" fmla="*/ 8353425 w 8353425"/>
              <a:gd name="connsiteY5" fmla="*/ 1 h 2555875"/>
              <a:gd name="connsiteX6" fmla="*/ 8353425 w 8353425"/>
              <a:gd name="connsiteY6" fmla="*/ 512248 h 2555875"/>
              <a:gd name="connsiteX7" fmla="*/ 8353425 w 8353425"/>
              <a:gd name="connsiteY7" fmla="*/ 1565823 h 2555875"/>
              <a:gd name="connsiteX8" fmla="*/ 8353425 w 8353425"/>
              <a:gd name="connsiteY8" fmla="*/ 2043627 h 2555875"/>
              <a:gd name="connsiteX9" fmla="*/ 7839909 w 8353425"/>
              <a:gd name="connsiteY9" fmla="*/ 2555875 h 2555875"/>
              <a:gd name="connsiteX10" fmla="*/ 7547650 w 8353425"/>
              <a:gd name="connsiteY10" fmla="*/ 2555875 h 2555875"/>
              <a:gd name="connsiteX11" fmla="*/ 2141813 w 8353425"/>
              <a:gd name="connsiteY11" fmla="*/ 2555875 h 2555875"/>
              <a:gd name="connsiteX12" fmla="*/ 0 w 8353425"/>
              <a:gd name="connsiteY12" fmla="*/ 2555875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53425" h="2555875">
                <a:moveTo>
                  <a:pt x="0" y="0"/>
                </a:moveTo>
                <a:lnTo>
                  <a:pt x="2141813" y="0"/>
                </a:lnTo>
                <a:lnTo>
                  <a:pt x="7547650" y="0"/>
                </a:lnTo>
                <a:lnTo>
                  <a:pt x="7839909" y="0"/>
                </a:lnTo>
                <a:lnTo>
                  <a:pt x="7839919" y="1"/>
                </a:lnTo>
                <a:lnTo>
                  <a:pt x="8353425" y="1"/>
                </a:lnTo>
                <a:lnTo>
                  <a:pt x="8353425" y="512248"/>
                </a:lnTo>
                <a:lnTo>
                  <a:pt x="8353425" y="1565823"/>
                </a:lnTo>
                <a:lnTo>
                  <a:pt x="8353425" y="2043627"/>
                </a:lnTo>
                <a:cubicBezTo>
                  <a:pt x="8353425" y="2326534"/>
                  <a:pt x="8123516" y="2555875"/>
                  <a:pt x="7839909" y="2555875"/>
                </a:cubicBezTo>
                <a:lnTo>
                  <a:pt x="7547650" y="2555875"/>
                </a:lnTo>
                <a:lnTo>
                  <a:pt x="2141813" y="2555875"/>
                </a:lnTo>
                <a:lnTo>
                  <a:pt x="0" y="2555875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lIns="109710" tIns="54854" rIns="109710" bIns="54854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2880" dirty="0"/>
          </a:p>
        </p:txBody>
      </p:sp>
      <p:sp>
        <p:nvSpPr>
          <p:cNvPr id="9" name="矩形 75"/>
          <p:cNvSpPr/>
          <p:nvPr userDrawn="1"/>
        </p:nvSpPr>
        <p:spPr bwMode="auto">
          <a:xfrm>
            <a:off x="9" y="2938056"/>
            <a:ext cx="11666099" cy="415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109710" tIns="54854" rIns="109710" bIns="54854" anchor="ctr"/>
          <a:lstStyle/>
          <a:p>
            <a:pPr algn="ctr">
              <a:defRPr/>
            </a:pPr>
            <a:endParaRPr lang="zh-CN" altLang="en-US" sz="1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0" name="矩形 10" hidden="1"/>
          <p:cNvSpPr/>
          <p:nvPr/>
        </p:nvSpPr>
        <p:spPr bwMode="auto">
          <a:xfrm>
            <a:off x="624479" y="-337464"/>
            <a:ext cx="4578800" cy="22326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lIns="109711" tIns="54854" rIns="109711" bIns="54854" anchor="ctr"/>
          <a:lstStyle/>
          <a:p>
            <a:pPr algn="ctr" defTabSz="913765">
              <a:defRPr/>
            </a:pPr>
            <a:endParaRPr lang="zh-CN" altLang="en-US" sz="1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3" name="矩形 56"/>
          <p:cNvSpPr/>
          <p:nvPr userDrawn="1"/>
        </p:nvSpPr>
        <p:spPr bwMode="auto">
          <a:xfrm>
            <a:off x="8753279" y="1574843"/>
            <a:ext cx="2912820" cy="1752156"/>
          </a:xfrm>
          <a:prstGeom prst="rect">
            <a:avLst/>
          </a:prstGeom>
          <a:solidFill>
            <a:schemeClr val="accent1"/>
          </a:solidFill>
        </p:spPr>
        <p:txBody>
          <a:bodyPr lIns="109710" tIns="54854" rIns="109710" bIns="54854"/>
          <a:lstStyle/>
          <a:p>
            <a:pPr marL="342900" indent="-342900">
              <a:spcBef>
                <a:spcPct val="20000"/>
              </a:spcBef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/>
            </a:pPr>
            <a:endParaRPr lang="zh-CN" altLang="en-US" sz="2880">
              <a:latin typeface="+mn-lt"/>
              <a:ea typeface="+mn-ea"/>
            </a:endParaRPr>
          </a:p>
        </p:txBody>
      </p:sp>
      <p:pic>
        <p:nvPicPr>
          <p:cNvPr id="14" name="Picture 30" descr="{7DE14CBD-95F8-47EB-88B8-949108214F67}"/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707" y="6215226"/>
            <a:ext cx="2144394" cy="43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1151581" y="7219966"/>
            <a:ext cx="8437391" cy="356824"/>
          </a:xfrm>
        </p:spPr>
        <p:txBody>
          <a:bodyPr lIns="0" anchor="ctr"/>
          <a:lstStyle>
            <a:lvl1pPr marL="0" indent="0">
              <a:buNone/>
              <a:defRPr sz="96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48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1151580" y="3991669"/>
            <a:ext cx="10514518" cy="1221287"/>
          </a:xfrm>
        </p:spPr>
        <p:txBody>
          <a:bodyPr lIns="0" tIns="45712" rIns="91425" bIns="45712" anchor="b">
            <a:noAutofit/>
          </a:bodyPr>
          <a:lstStyle>
            <a:lvl1pPr algn="l">
              <a:defRPr sz="408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49" name="Rectangle 6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51580" y="5213146"/>
            <a:ext cx="10514518" cy="443179"/>
          </a:xfrm>
        </p:spPr>
        <p:txBody>
          <a:bodyPr lIns="0" tIns="45712" rIns="91425" bIns="45712" anchor="ctr">
            <a:spAutoFit/>
          </a:bodyPr>
          <a:lstStyle>
            <a:lvl1pPr marL="0" indent="0" algn="l">
              <a:buSzPct val="60000"/>
              <a:buFont typeface="Wingdings" panose="05000000000000000000" pitchFamily="2" charset="2"/>
              <a:buNone/>
              <a:defRPr sz="216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50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1151580" y="6023836"/>
            <a:ext cx="10514518" cy="627997"/>
          </a:xfrm>
        </p:spPr>
        <p:txBody>
          <a:bodyPr lIns="0"/>
          <a:lstStyle>
            <a:lvl1pPr marL="0" indent="0">
              <a:buNone/>
              <a:defRPr sz="144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5" name="图片占位符 2"/>
          <p:cNvSpPr>
            <a:spLocks noGrp="1"/>
          </p:cNvSpPr>
          <p:nvPr>
            <p:ph type="pic" sz="quarter" idx="12"/>
          </p:nvPr>
        </p:nvSpPr>
        <p:spPr>
          <a:xfrm>
            <a:off x="11" y="1931376"/>
            <a:ext cx="8711416" cy="1613294"/>
          </a:xfrm>
          <a:solidFill>
            <a:schemeClr val="accent3"/>
          </a:solidFill>
        </p:spPr>
        <p:txBody>
          <a:bodyPr/>
          <a:lstStyle>
            <a:lvl1pPr marL="863600" indent="0">
              <a:buNone/>
              <a:defRPr sz="192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zh-CN" altLang="en-US" noProof="0" dirty="0"/>
              <a:t>单击图标添加图片</a:t>
            </a:r>
            <a:endParaRPr lang="zh-CN" altLang="en-US" noProof="0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3"/>
          <a:stretch>
            <a:fillRect/>
          </a:stretch>
        </p:blipFill>
        <p:spPr>
          <a:xfrm>
            <a:off x="79221" y="66676"/>
            <a:ext cx="3764951" cy="125405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0" presetClass="exit" presetSubtype="0" accel="100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527103" y="6478590"/>
            <a:ext cx="573672" cy="360346"/>
          </a:xfrm>
        </p:spPr>
        <p:txBody>
          <a:bodyPr/>
          <a:lstStyle>
            <a:lvl1pPr>
              <a:defRPr/>
            </a:lvl1pPr>
          </a:lstStyle>
          <a:p>
            <a:fld id="{11783B69-3A63-4BBC-9393-23184F05FF80}" type="slidenum">
              <a:rPr lang="zh-CN" altLang="en-US"/>
            </a:fld>
            <a:endParaRPr lang="en-US" alt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1"/>
          </p:nvPr>
        </p:nvSpPr>
        <p:spPr>
          <a:xfrm>
            <a:off x="8154203" y="6478590"/>
            <a:ext cx="1795110" cy="360346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C26D7A-F9B5-4ABD-9678-F1DCA98FC3BA}" type="datetime1">
              <a:rPr lang="en-US" altLang="zh-CN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>
          <a:xfrm>
            <a:off x="3365842" y="6478590"/>
            <a:ext cx="4788371" cy="360346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t>中国中车股份有限公司 版权所有 </a:t>
            </a:r>
            <a:r>
              <a:rPr lang="en-US" altLang="zh-CN"/>
              <a:t>2015</a:t>
            </a: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0"/>
          <p:cNvCxnSpPr/>
          <p:nvPr userDrawn="1"/>
        </p:nvCxnSpPr>
        <p:spPr bwMode="auto">
          <a:xfrm>
            <a:off x="1105019" y="922789"/>
            <a:ext cx="10561092" cy="0"/>
          </a:xfrm>
          <a:prstGeom prst="lin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组合 24"/>
          <p:cNvGrpSpPr/>
          <p:nvPr userDrawn="1"/>
        </p:nvGrpSpPr>
        <p:grpSpPr bwMode="auto">
          <a:xfrm>
            <a:off x="550400" y="6566298"/>
            <a:ext cx="550389" cy="181127"/>
            <a:chOff x="411958" y="6548368"/>
            <a:chExt cx="623471" cy="216764"/>
          </a:xfrm>
        </p:grpSpPr>
        <p:sp>
          <p:nvSpPr>
            <p:cNvPr id="6" name="左中括号 25"/>
            <p:cNvSpPr/>
            <p:nvPr userDrawn="1"/>
          </p:nvSpPr>
          <p:spPr bwMode="auto">
            <a:xfrm>
              <a:off x="411958" y="6548368"/>
              <a:ext cx="83930" cy="216764"/>
            </a:xfrm>
            <a:prstGeom prst="leftBracket">
              <a:avLst>
                <a:gd name="adj" fmla="val 0"/>
              </a:avLst>
            </a:prstGeom>
            <a:noFill/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60">
                <a:solidFill>
                  <a:schemeClr val="accent2"/>
                </a:solidFill>
                <a:latin typeface="+mn-lt"/>
                <a:ea typeface="+mn-ea"/>
              </a:endParaRPr>
            </a:p>
          </p:txBody>
        </p:sp>
        <p:sp>
          <p:nvSpPr>
            <p:cNvPr id="7" name="左中括号 26"/>
            <p:cNvSpPr/>
            <p:nvPr userDrawn="1"/>
          </p:nvSpPr>
          <p:spPr bwMode="auto">
            <a:xfrm flipH="1">
              <a:off x="951501" y="6548368"/>
              <a:ext cx="83928" cy="216764"/>
            </a:xfrm>
            <a:prstGeom prst="leftBracket">
              <a:avLst>
                <a:gd name="adj" fmla="val 0"/>
              </a:avLst>
            </a:prstGeom>
            <a:noFill/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60">
                <a:solidFill>
                  <a:schemeClr val="accent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5059" y="91610"/>
            <a:ext cx="10561040" cy="831203"/>
          </a:xfrm>
        </p:spPr>
        <p:txBody>
          <a:bodyPr/>
          <a:lstStyle>
            <a:lvl1pPr>
              <a:defRPr sz="336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113" y="918978"/>
            <a:ext cx="11138997" cy="592658"/>
          </a:xfrm>
        </p:spPr>
        <p:txBody>
          <a:bodyPr/>
          <a:lstStyle>
            <a:lvl1pPr>
              <a:buClr>
                <a:srgbClr val="C70019"/>
              </a:buClr>
              <a:defRPr sz="2760" b="1"/>
            </a:lvl1pPr>
            <a:lvl2pPr>
              <a:buClr>
                <a:srgbClr val="C70019"/>
              </a:buClr>
              <a:defRPr/>
            </a:lvl2pPr>
            <a:lvl3pPr>
              <a:buClr>
                <a:srgbClr val="C70019"/>
              </a:buClr>
              <a:defRPr/>
            </a:lvl3pPr>
            <a:lvl4pPr>
              <a:buClr>
                <a:srgbClr val="C70019"/>
              </a:buClr>
              <a:defRPr/>
            </a:lvl4pPr>
            <a:lvl5pPr>
              <a:buClr>
                <a:srgbClr val="C70019"/>
              </a:buCl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日期占位符 2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F7A3469A-EC17-4E38-B7C0-8CA613D7B774}" type="datetime1">
              <a:rPr lang="en-US" altLang="zh-CN" smtClean="0"/>
            </a:fld>
            <a:endParaRPr lang="en-US" dirty="0"/>
          </a:p>
        </p:txBody>
      </p:sp>
      <p:sp>
        <p:nvSpPr>
          <p:cNvPr id="10" name="灯片编号占位符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327F644F-9540-4E8F-89DF-F04473CF3429}" type="slidenum">
              <a:rPr lang="zh-CN" altLang="en-US"/>
            </a:fld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8" r="30769"/>
          <a:stretch>
            <a:fillRect/>
          </a:stretch>
        </p:blipFill>
        <p:spPr>
          <a:xfrm>
            <a:off x="101954" y="245125"/>
            <a:ext cx="961789" cy="5203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—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6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F42FF-9ACF-4893-915B-2BAD18533131}" type="datetime1">
              <a:rPr lang="zh-CN" altLang="en-US"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365846" y="6478590"/>
            <a:ext cx="4788371" cy="360362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6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中国中车股份有限公司 版权所有 </a:t>
            </a:r>
            <a:r>
              <a:rPr lang="en-US" altLang="zh-CN">
                <a:solidFill>
                  <a:srgbClr val="000000"/>
                </a:solidFill>
              </a:rPr>
              <a:t>2015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D31EC3-ECAD-4FF5-AC45-3A66AB5771C3}" type="slidenum">
              <a:rPr lang="zh-CN" altLang="en-US">
                <a:solidFill>
                  <a:srgbClr val="FFFFFF"/>
                </a:solidFill>
              </a:rPr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480541" y="988000"/>
            <a:ext cx="7280417" cy="478367"/>
          </a:xfrm>
        </p:spPr>
        <p:txBody>
          <a:bodyPr/>
          <a:lstStyle>
            <a:lvl1pPr>
              <a:defRPr sz="2760" b="1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9432"/>
            <a:ext cx="12193201" cy="41005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文本占位符 12"/>
          <p:cNvGrpSpPr/>
          <p:nvPr userDrawn="1"/>
        </p:nvGrpSpPr>
        <p:grpSpPr bwMode="auto">
          <a:xfrm>
            <a:off x="1" y="1731965"/>
            <a:ext cx="12210136" cy="4119563"/>
            <a:chOff x="-4" y="1091"/>
            <a:chExt cx="5768" cy="2595"/>
          </a:xfrm>
        </p:grpSpPr>
        <p:pic>
          <p:nvPicPr>
            <p:cNvPr id="6" name="文本占位符 1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" y="1091"/>
              <a:ext cx="5768" cy="2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 rot="10800000">
              <a:off x="0" y="1094"/>
              <a:ext cx="5760" cy="25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10800000"/>
            <a:lstStyle/>
            <a:p>
              <a:pPr marL="191770" indent="-191770" fontAlgn="base">
                <a:spcBef>
                  <a:spcPct val="20000"/>
                </a:spcBef>
                <a:spcAft>
                  <a:spcPct val="0"/>
                </a:spcAft>
                <a:buClr>
                  <a:srgbClr val="C70019"/>
                </a:buClr>
                <a:buSzPct val="50000"/>
                <a:buFont typeface="Wingdings" panose="05000000000000000000" pitchFamily="2" charset="2"/>
                <a:buChar char="l"/>
                <a:defRPr/>
              </a:pPr>
              <a:endParaRPr lang="zh-CN" altLang="en-US" sz="1560">
                <a:solidFill>
                  <a:srgbClr val="000000"/>
                </a:solidFill>
              </a:endParaRPr>
            </a:p>
          </p:txBody>
        </p:sp>
      </p:grpSp>
      <p:sp>
        <p:nvSpPr>
          <p:cNvPr id="8" name="矩形 5"/>
          <p:cNvSpPr/>
          <p:nvPr userDrawn="1"/>
        </p:nvSpPr>
        <p:spPr bwMode="auto">
          <a:xfrm>
            <a:off x="0" y="1539880"/>
            <a:ext cx="12193201" cy="2555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txBody>
          <a:bodyPr wrap="none" lIns="109710" tIns="54854" rIns="109710" bIns="5485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>
              <a:solidFill>
                <a:srgbClr val="FFFFFF"/>
              </a:solidFill>
              <a:ea typeface="黑体" panose="02010609060101010101" pitchFamily="49" charset="-122"/>
            </a:endParaRPr>
          </a:p>
        </p:txBody>
      </p:sp>
      <p:grpSp>
        <p:nvGrpSpPr>
          <p:cNvPr id="9" name="组合 6"/>
          <p:cNvGrpSpPr/>
          <p:nvPr userDrawn="1"/>
        </p:nvGrpSpPr>
        <p:grpSpPr bwMode="auto">
          <a:xfrm>
            <a:off x="4254919" y="866783"/>
            <a:ext cx="3657960" cy="1123951"/>
            <a:chOff x="3190875" y="867445"/>
            <a:chExt cx="2743200" cy="1123280"/>
          </a:xfrm>
        </p:grpSpPr>
        <p:sp>
          <p:nvSpPr>
            <p:cNvPr id="10" name="圆角矩形 7"/>
            <p:cNvSpPr/>
            <p:nvPr/>
          </p:nvSpPr>
          <p:spPr bwMode="auto">
            <a:xfrm>
              <a:off x="3481388" y="867445"/>
              <a:ext cx="2181225" cy="1123280"/>
            </a:xfrm>
            <a:prstGeom prst="roundRect">
              <a:avLst>
                <a:gd name="adj" fmla="val 649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7000"/>
                </a:prstClr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1" name="矩形 8"/>
            <p:cNvSpPr/>
            <p:nvPr/>
          </p:nvSpPr>
          <p:spPr bwMode="auto">
            <a:xfrm>
              <a:off x="3190875" y="867445"/>
              <a:ext cx="2743200" cy="666814"/>
            </a:xfrm>
            <a:prstGeom prst="rect">
              <a:avLst/>
            </a:prstGeom>
            <a:gradFill flip="none" rotWithShape="1">
              <a:gsLst>
                <a:gs pos="33000">
                  <a:schemeClr val="bg1"/>
                </a:gs>
                <a:gs pos="100000">
                  <a:schemeClr val="tx1">
                    <a:alpha val="0"/>
                    <a:lumMod val="0"/>
                    <a:lumOff val="10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26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151581" y="2505215"/>
            <a:ext cx="9947449" cy="1256443"/>
          </a:xfrm>
        </p:spPr>
        <p:txBody>
          <a:bodyPr wrap="none" lIns="0" fromWordArt="0" anchor="ctr"/>
          <a:lstStyle>
            <a:lvl1pPr marL="0" indent="0" algn="ctr">
              <a:buNone/>
              <a:defRPr lang="zh-CN" altLang="en-US" sz="3240" b="1" kern="1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3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1151584" y="4574522"/>
            <a:ext cx="9947449" cy="883735"/>
          </a:xfrm>
        </p:spPr>
        <p:txBody>
          <a:bodyPr anchor="b"/>
          <a:lstStyle>
            <a:lvl1pPr marL="0" indent="0" algn="ctr">
              <a:buNone/>
              <a:defRPr sz="720">
                <a:solidFill>
                  <a:schemeClr val="bg1"/>
                </a:solidFill>
              </a:defRPr>
            </a:lvl1pPr>
            <a:lvl2pPr marL="308610" indent="0">
              <a:buNone/>
              <a:defRPr sz="600"/>
            </a:lvl2pPr>
            <a:lvl3pPr marL="617220" indent="0">
              <a:buNone/>
              <a:defRPr sz="480"/>
            </a:lvl3pPr>
            <a:lvl4pPr marL="925830" indent="0">
              <a:buNone/>
              <a:defRPr sz="360"/>
            </a:lvl4pPr>
            <a:lvl5pPr marL="1234440" indent="0">
              <a:buNone/>
              <a:defRPr sz="48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3"/>
          <a:stretch>
            <a:fillRect/>
          </a:stretch>
        </p:blipFill>
        <p:spPr>
          <a:xfrm>
            <a:off x="5051435" y="1225043"/>
            <a:ext cx="2147742" cy="71538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9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113" y="918978"/>
            <a:ext cx="11138997" cy="5388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7" tIns="45708" rIns="91417" bIns="45708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027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527113" y="76267"/>
            <a:ext cx="11138997" cy="69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7" tIns="45708" rIns="91417" bIns="45708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622372" y="922789"/>
            <a:ext cx="10961179" cy="0"/>
          </a:xfrm>
          <a:prstGeom prst="lin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单圆角矩形 13"/>
          <p:cNvSpPr/>
          <p:nvPr userDrawn="1"/>
        </p:nvSpPr>
        <p:spPr bwMode="auto">
          <a:xfrm>
            <a:off x="9" y="6457620"/>
            <a:ext cx="10099612" cy="400384"/>
          </a:xfrm>
          <a:prstGeom prst="round1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none" lIns="109711" tIns="54854" rIns="109711" bIns="54854" anchor="ctr"/>
          <a:lstStyle/>
          <a:p>
            <a:pPr algn="ctr" defTabSz="913765">
              <a:defRPr/>
            </a:pPr>
            <a:endParaRPr lang="zh-CN" altLang="en-US" sz="192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527103" y="6478590"/>
            <a:ext cx="573672" cy="360346"/>
          </a:xfrm>
          <a:prstGeom prst="rect">
            <a:avLst/>
          </a:prstGeom>
        </p:spPr>
        <p:txBody>
          <a:bodyPr vert="horz" wrap="square" lIns="91425" tIns="45712" rIns="91425" bIns="45712" numCol="1" anchor="ctr" anchorCtr="0" compatLnSpc="1"/>
          <a:lstStyle>
            <a:lvl1pPr algn="ctr">
              <a:defRPr sz="1080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fld id="{352E8EBD-F7BC-4522-92DA-DAE8D5444854}" type="slidenum">
              <a:rPr lang="zh-CN" altLang="en-US"/>
            </a:fld>
            <a:endParaRPr lang="en-US" alt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154203" y="6478590"/>
            <a:ext cx="1795110" cy="360346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lang="zh-CN" altLang="en-US" sz="108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1E60D07-D624-4866-BBF7-1B88B8045059}" type="datetime1">
              <a:rPr lang="en-US" altLang="zh-CN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65842" y="6478590"/>
            <a:ext cx="4788371" cy="360346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lang="zh-CN" altLang="en-US" sz="108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t>中国中车股份有限公司 版权所有 </a:t>
            </a:r>
            <a:r>
              <a:rPr lang="en-US" altLang="zh-CN"/>
              <a:t>2015</a:t>
            </a:r>
            <a:endParaRPr lang="en-US" altLang="zh-CN"/>
          </a:p>
        </p:txBody>
      </p:sp>
      <p:grpSp>
        <p:nvGrpSpPr>
          <p:cNvPr id="1034" name="组合 9"/>
          <p:cNvGrpSpPr/>
          <p:nvPr userDrawn="1"/>
        </p:nvGrpSpPr>
        <p:grpSpPr bwMode="auto">
          <a:xfrm>
            <a:off x="550388" y="6566296"/>
            <a:ext cx="550388" cy="181127"/>
            <a:chOff x="411958" y="6548368"/>
            <a:chExt cx="623471" cy="216764"/>
          </a:xfrm>
        </p:grpSpPr>
        <p:sp>
          <p:nvSpPr>
            <p:cNvPr id="11" name="左中括号 10"/>
            <p:cNvSpPr/>
            <p:nvPr userDrawn="1"/>
          </p:nvSpPr>
          <p:spPr bwMode="auto">
            <a:xfrm>
              <a:off x="411958" y="6548368"/>
              <a:ext cx="83930" cy="216764"/>
            </a:xfrm>
            <a:prstGeom prst="leftBracket">
              <a:avLst>
                <a:gd name="adj" fmla="val 0"/>
              </a:avLst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latin typeface="+mn-lt"/>
                <a:ea typeface="+mn-ea"/>
              </a:endParaRPr>
            </a:p>
          </p:txBody>
        </p:sp>
        <p:sp>
          <p:nvSpPr>
            <p:cNvPr id="12" name="左中括号 11"/>
            <p:cNvSpPr/>
            <p:nvPr userDrawn="1"/>
          </p:nvSpPr>
          <p:spPr bwMode="auto">
            <a:xfrm flipH="1">
              <a:off x="951501" y="6548368"/>
              <a:ext cx="83928" cy="216764"/>
            </a:xfrm>
            <a:prstGeom prst="leftBracket">
              <a:avLst>
                <a:gd name="adj" fmla="val 0"/>
              </a:avLst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latin typeface="+mn-lt"/>
                <a:ea typeface="+mn-ea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3"/>
          <a:stretch>
            <a:fillRect/>
          </a:stretch>
        </p:blipFill>
        <p:spPr>
          <a:xfrm>
            <a:off x="10626725" y="6432389"/>
            <a:ext cx="1220551" cy="406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6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410210" indent="-410210" algn="l" rtl="0" eaLnBrk="0" fontAlgn="base" hangingPunct="0">
        <a:spcBef>
          <a:spcPct val="24000"/>
        </a:spcBef>
        <a:spcAft>
          <a:spcPct val="0"/>
        </a:spcAft>
        <a:buClr>
          <a:srgbClr val="C70019"/>
        </a:buClr>
        <a:buSzPct val="50000"/>
        <a:buFont typeface="Wingdings" panose="05000000000000000000" pitchFamily="2" charset="2"/>
        <a:buChar char="l"/>
        <a:defRPr sz="2760" kern="1200">
          <a:solidFill>
            <a:schemeClr val="tx1"/>
          </a:solidFill>
          <a:latin typeface="+mn-lt"/>
          <a:ea typeface="+mn-ea"/>
          <a:cs typeface="+mn-cs"/>
        </a:defRPr>
      </a:lvl1pPr>
      <a:lvl2pPr marL="958850" indent="-410210" algn="l" rtl="0" eaLnBrk="0" fontAlgn="base" hangingPunct="0">
        <a:spcBef>
          <a:spcPct val="24000"/>
        </a:spcBef>
        <a:spcAft>
          <a:spcPct val="0"/>
        </a:spcAft>
        <a:buClr>
          <a:srgbClr val="C70019"/>
        </a:buClr>
        <a:buSzPct val="5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438910" indent="-341630" algn="l" rtl="0" eaLnBrk="0" fontAlgn="base" hangingPunct="0">
        <a:spcBef>
          <a:spcPct val="24000"/>
        </a:spcBef>
        <a:spcAft>
          <a:spcPct val="0"/>
        </a:spcAft>
        <a:buClr>
          <a:srgbClr val="C70019"/>
        </a:buClr>
        <a:buSzPct val="50000"/>
        <a:buFont typeface="Wingdings" panose="05000000000000000000" pitchFamily="2" charset="2"/>
        <a:buChar char="l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987550" indent="-341630" algn="l" rtl="0" eaLnBrk="0" fontAlgn="base" hangingPunct="0">
        <a:spcBef>
          <a:spcPct val="24000"/>
        </a:spcBef>
        <a:spcAft>
          <a:spcPct val="0"/>
        </a:spcAft>
        <a:buClr>
          <a:srgbClr val="C70019"/>
        </a:buClr>
        <a:buSzPct val="50000"/>
        <a:buFont typeface="Wingdings" panose="05000000000000000000" pitchFamily="2" charset="2"/>
        <a:buChar char="l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6340" indent="-273050" algn="l" rtl="0" eaLnBrk="0" fontAlgn="base" hangingPunct="0">
        <a:spcBef>
          <a:spcPct val="24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3016885" indent="-274320" algn="l" defTabSz="1096645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4890" indent="-274320" algn="l" defTabSz="1096645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3530" indent="-274320" algn="l" defTabSz="1096645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2170" indent="-274320" algn="l" defTabSz="1096645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2565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057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3921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785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40.png"/><Relationship Id="rId1" Type="http://schemas.openxmlformats.org/officeDocument/2006/relationships/tags" Target="../tags/tag1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.xml"/><Relationship Id="rId2" Type="http://schemas.openxmlformats.org/officeDocument/2006/relationships/image" Target="../media/image41.png"/><Relationship Id="rId1" Type="http://schemas.openxmlformats.org/officeDocument/2006/relationships/tags" Target="../tags/tag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1" Type="http://schemas.openxmlformats.org/officeDocument/2006/relationships/tags" Target="../tags/tag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tags" Target="../tags/tag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9.png"/><Relationship Id="rId3" Type="http://schemas.openxmlformats.org/officeDocument/2006/relationships/tags" Target="../tags/tag22.xml"/><Relationship Id="rId2" Type="http://schemas.openxmlformats.org/officeDocument/2006/relationships/image" Target="../media/image48.png"/><Relationship Id="rId1" Type="http://schemas.openxmlformats.org/officeDocument/2006/relationships/tags" Target="../tags/tag21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1.png"/><Relationship Id="rId3" Type="http://schemas.openxmlformats.org/officeDocument/2006/relationships/tags" Target="../tags/tag24.xml"/><Relationship Id="rId2" Type="http://schemas.openxmlformats.org/officeDocument/2006/relationships/image" Target="../media/image50.png"/><Relationship Id="rId1" Type="http://schemas.openxmlformats.org/officeDocument/2006/relationships/tags" Target="../tags/tag23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tags" Target="../tags/tag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1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7.png"/><Relationship Id="rId2" Type="http://schemas.openxmlformats.org/officeDocument/2006/relationships/tags" Target="../tags/tag29.xml"/><Relationship Id="rId1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1" Type="http://schemas.openxmlformats.org/officeDocument/2006/relationships/tags" Target="../tags/tag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1" Type="http://schemas.openxmlformats.org/officeDocument/2006/relationships/tags" Target="../tags/tag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1" Type="http://schemas.openxmlformats.org/officeDocument/2006/relationships/tags" Target="../tags/tag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1" Type="http://schemas.openxmlformats.org/officeDocument/2006/relationships/tags" Target="../tags/tag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3.png"/><Relationship Id="rId2" Type="http://schemas.openxmlformats.org/officeDocument/2006/relationships/tags" Target="../tags/tag36.xml"/><Relationship Id="rId1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7.png"/><Relationship Id="rId3" Type="http://schemas.openxmlformats.org/officeDocument/2006/relationships/tags" Target="../tags/tag3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8.png"/><Relationship Id="rId1" Type="http://schemas.openxmlformats.org/officeDocument/2006/relationships/tags" Target="../tags/tag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9.png"/><Relationship Id="rId1" Type="http://schemas.openxmlformats.org/officeDocument/2006/relationships/tags" Target="../tags/tag3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tags" Target="../tags/tag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tags" Target="../tags/tag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1" Type="http://schemas.openxmlformats.org/officeDocument/2006/relationships/tags" Target="../tags/tag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1" Type="http://schemas.openxmlformats.org/officeDocument/2006/relationships/tags" Target="../tags/tag4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ctrTitle" sz="quarter"/>
          </p:nvPr>
        </p:nvSpPr>
        <p:spPr>
          <a:xfrm>
            <a:off x="2360895" y="3866612"/>
            <a:ext cx="6523910" cy="1100075"/>
          </a:xfrm>
        </p:spPr>
        <p:txBody>
          <a:bodyPr/>
          <a:lstStyle/>
          <a:p>
            <a:r>
              <a:rPr lang="zh-CN" altLang="en-US" dirty="0"/>
              <a:t>制动系统联调试验台</a:t>
            </a:r>
            <a:endParaRPr lang="zh-CN" altLang="en-US" dirty="0"/>
          </a:p>
        </p:txBody>
      </p:sp>
      <p:sp>
        <p:nvSpPr>
          <p:cNvPr id="15" name="副标题 14"/>
          <p:cNvSpPr>
            <a:spLocks noGrp="1"/>
          </p:cNvSpPr>
          <p:nvPr>
            <p:ph type="subTitle" sz="quarter" idx="1"/>
          </p:nvPr>
        </p:nvSpPr>
        <p:spPr>
          <a:xfrm>
            <a:off x="863600" y="4345431"/>
            <a:ext cx="7885112" cy="367030"/>
          </a:xfrm>
        </p:spPr>
        <p:txBody>
          <a:bodyPr/>
          <a:lstStyle/>
          <a:p>
            <a:r>
              <a:rPr lang="zh-CN" altLang="en-US" dirty="0"/>
              <a:t>技术方案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160" dirty="0"/>
              <a:t>2024-06</a:t>
            </a:r>
            <a:endParaRPr lang="zh-CN" altLang="en-US" sz="2160" dirty="0"/>
          </a:p>
        </p:txBody>
      </p:sp>
      <p:pic>
        <p:nvPicPr>
          <p:cNvPr id="2" name="图片 1" descr="15389815178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0874" y="5942458"/>
            <a:ext cx="2057400" cy="709250"/>
          </a:xfrm>
          <a:prstGeom prst="rect">
            <a:avLst/>
          </a:prstGeom>
        </p:spPr>
      </p:pic>
      <p:pic>
        <p:nvPicPr>
          <p:cNvPr id="5122" name="Picture 2" descr="F:\刘翔\2019项目资料\10.制动公司调试信息化系统建设\设计方案\图片\W0201705223913713365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0" y="1063874"/>
            <a:ext cx="5920622" cy="280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>
        <p14:reveal thruBlk="1"/>
      </p:transition>
    </mc:Choice>
    <mc:Fallback>
      <p:transition spd="slow" advTm="7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656" y="1302920"/>
            <a:ext cx="9124306" cy="530196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1084555" y="918978"/>
            <a:ext cx="10024110" cy="592658"/>
          </a:xfrm>
        </p:spPr>
        <p:txBody>
          <a:bodyPr/>
          <a:lstStyle/>
          <a:p>
            <a:r>
              <a:rPr lang="zh-CN" altLang="en-US" sz="1920" dirty="0"/>
              <a:t>机械系统</a:t>
            </a:r>
            <a:r>
              <a:rPr lang="en-US" altLang="zh-CN" sz="1920" dirty="0"/>
              <a:t>-</a:t>
            </a:r>
            <a:r>
              <a:rPr lang="zh-CN" altLang="en-US" sz="1920" dirty="0"/>
              <a:t>试验台气路三维图</a:t>
            </a:r>
            <a:endParaRPr lang="zh-CN" altLang="en-US" sz="1920" dirty="0"/>
          </a:p>
        </p:txBody>
      </p:sp>
      <p:sp>
        <p:nvSpPr>
          <p:cNvPr id="15" name="圆角矩形标注 14"/>
          <p:cNvSpPr/>
          <p:nvPr/>
        </p:nvSpPr>
        <p:spPr>
          <a:xfrm>
            <a:off x="8396523" y="5939022"/>
            <a:ext cx="1777920" cy="343591"/>
          </a:xfrm>
          <a:prstGeom prst="wedgeRoundRectCallout">
            <a:avLst>
              <a:gd name="adj1" fmla="val -96069"/>
              <a:gd name="adj2" fmla="val -131409"/>
              <a:gd name="adj3" fmla="val 166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r>
              <a:rPr lang="zh-CN" altLang="en-US" sz="13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测试管路</a:t>
            </a:r>
            <a:endParaRPr lang="zh-CN" altLang="en-US" sz="132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1195415" y="5044802"/>
            <a:ext cx="940333" cy="567401"/>
          </a:xfrm>
          <a:prstGeom prst="wedgeRoundRectCallout">
            <a:avLst>
              <a:gd name="adj1" fmla="val 236812"/>
              <a:gd name="adj2" fmla="val -127653"/>
              <a:gd name="adj3" fmla="val 166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r>
              <a:rPr lang="en-US" altLang="zh-CN" sz="13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3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  <a:endParaRPr lang="en-US" altLang="zh-CN" sz="132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3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机箱</a:t>
            </a:r>
            <a:endParaRPr lang="zh-CN" altLang="en-US" sz="132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6096600" y="5939022"/>
            <a:ext cx="1777920" cy="343591"/>
          </a:xfrm>
          <a:prstGeom prst="wedgeRoundRectCallout">
            <a:avLst>
              <a:gd name="adj1" fmla="val -44480"/>
              <a:gd name="adj2" fmla="val -356030"/>
              <a:gd name="adj3" fmla="val 166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r>
              <a:rPr lang="zh-CN" altLang="en-US" sz="13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主管路及风缸</a:t>
            </a:r>
            <a:endParaRPr lang="zh-CN" altLang="en-US" sz="132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标注 16"/>
          <p:cNvSpPr/>
          <p:nvPr/>
        </p:nvSpPr>
        <p:spPr>
          <a:xfrm>
            <a:off x="1195415" y="4477402"/>
            <a:ext cx="940333" cy="325308"/>
          </a:xfrm>
          <a:prstGeom prst="wedgeRoundRectCallout">
            <a:avLst>
              <a:gd name="adj1" fmla="val 239505"/>
              <a:gd name="adj2" fmla="val -210682"/>
              <a:gd name="adj3" fmla="val 166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r>
              <a:rPr lang="zh-CN" altLang="en-US" sz="13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工控机</a:t>
            </a:r>
            <a:endParaRPr lang="zh-CN" altLang="en-US" sz="132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1084555" y="918978"/>
            <a:ext cx="10024110" cy="592658"/>
          </a:xfrm>
        </p:spPr>
        <p:txBody>
          <a:bodyPr/>
          <a:lstStyle/>
          <a:p>
            <a:r>
              <a:rPr lang="zh-CN" altLang="en-US" sz="1920" dirty="0"/>
              <a:t>机械系统</a:t>
            </a:r>
            <a:r>
              <a:rPr lang="en-US" altLang="zh-CN" sz="1920" dirty="0"/>
              <a:t>-</a:t>
            </a:r>
            <a:r>
              <a:rPr lang="zh-CN" altLang="en-US" sz="1920" dirty="0"/>
              <a:t>试验台实物图</a:t>
            </a:r>
            <a:endParaRPr lang="zh-CN" altLang="en-US" sz="192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61" y="1556995"/>
            <a:ext cx="4057650" cy="5008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 descr="https://www.yunzhijia.com/docrest/file/downloadfile/5e4dda64b54c8d61c20b368c?bi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54" y="1476799"/>
            <a:ext cx="5085805" cy="26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www.yunzhijia.com/docrest/doc/user/downloadfile?fileId=5e4dda7d6d67ff33ebe6e91f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54" y="4199172"/>
            <a:ext cx="5085805" cy="254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1084555" y="918978"/>
            <a:ext cx="10024110" cy="592658"/>
          </a:xfrm>
        </p:spPr>
        <p:txBody>
          <a:bodyPr/>
          <a:lstStyle/>
          <a:p>
            <a:r>
              <a:rPr lang="zh-CN" altLang="en-US" sz="1920" dirty="0"/>
              <a:t>机械系统</a:t>
            </a:r>
            <a:r>
              <a:rPr lang="en-US" altLang="zh-CN" sz="1920" dirty="0"/>
              <a:t>-</a:t>
            </a:r>
            <a:r>
              <a:rPr lang="zh-CN" altLang="en-US" sz="1920" dirty="0"/>
              <a:t>气路原理图</a:t>
            </a:r>
            <a:endParaRPr lang="zh-CN" altLang="en-US" sz="1920" dirty="0"/>
          </a:p>
        </p:txBody>
      </p:sp>
      <p:sp>
        <p:nvSpPr>
          <p:cNvPr id="2" name="AutoShape 4" descr="https://www.yunzhijia.com/docrest/doc/user/downloadfile?fileId=5e4dda7d6d67ff33ebe6e91f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8045" y="1167765"/>
            <a:ext cx="5170805" cy="55581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1080" y="922655"/>
            <a:ext cx="8324215" cy="574929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5" y="1001274"/>
            <a:ext cx="3256397" cy="592658"/>
          </a:xfrm>
        </p:spPr>
        <p:txBody>
          <a:bodyPr/>
          <a:lstStyle/>
          <a:p>
            <a:r>
              <a:rPr lang="zh-CN" altLang="en-US" sz="1920" dirty="0"/>
              <a:t>软件系统</a:t>
            </a:r>
            <a:r>
              <a:rPr lang="en-US" altLang="zh-CN" sz="1920" dirty="0"/>
              <a:t>-</a:t>
            </a:r>
            <a:r>
              <a:rPr lang="zh-CN" altLang="en-US" sz="1920" dirty="0"/>
              <a:t>功能模块图</a:t>
            </a:r>
            <a:endParaRPr lang="zh-CN" altLang="en-US" sz="192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9610" y="1489710"/>
            <a:ext cx="8996045" cy="483997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5" y="1001274"/>
            <a:ext cx="3256397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系统主界面</a:t>
            </a:r>
            <a:endParaRPr lang="zh-CN" altLang="en-US" sz="1920" dirty="0"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90618" y="1489402"/>
            <a:ext cx="8424936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1456543" y="2630204"/>
            <a:ext cx="767680" cy="414571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9" idx="7"/>
          </p:cNvCxnSpPr>
          <p:nvPr/>
        </p:nvCxnSpPr>
        <p:spPr>
          <a:xfrm flipH="1">
            <a:off x="1593663" y="4233753"/>
            <a:ext cx="1165066" cy="634907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12" idx="2"/>
          </p:cNvCxnSpPr>
          <p:nvPr/>
        </p:nvCxnSpPr>
        <p:spPr>
          <a:xfrm>
            <a:off x="10443833" y="5266372"/>
            <a:ext cx="247078" cy="15801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11" idx="2"/>
          </p:cNvCxnSpPr>
          <p:nvPr/>
        </p:nvCxnSpPr>
        <p:spPr>
          <a:xfrm flipV="1">
            <a:off x="5826344" y="1558798"/>
            <a:ext cx="3733800" cy="22352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9559628" y="1001299"/>
            <a:ext cx="1221367" cy="1114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气路区：显示电磁阀，气路信息</a:t>
            </a:r>
            <a:endParaRPr lang="zh-CN" altLang="en-US" sz="1200" dirty="0"/>
          </a:p>
        </p:txBody>
      </p:sp>
      <p:sp>
        <p:nvSpPr>
          <p:cNvPr id="9" name="椭圆 8"/>
          <p:cNvSpPr/>
          <p:nvPr/>
        </p:nvSpPr>
        <p:spPr>
          <a:xfrm>
            <a:off x="598489" y="4752211"/>
            <a:ext cx="1165920" cy="795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40" dirty="0"/>
              <a:t>试验控制区</a:t>
            </a:r>
            <a:endParaRPr lang="zh-CN" altLang="en-US" sz="1440" dirty="0"/>
          </a:p>
        </p:txBody>
      </p:sp>
      <p:sp>
        <p:nvSpPr>
          <p:cNvPr id="7" name="椭圆 6"/>
          <p:cNvSpPr/>
          <p:nvPr/>
        </p:nvSpPr>
        <p:spPr>
          <a:xfrm>
            <a:off x="856061" y="1835041"/>
            <a:ext cx="1165920" cy="795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40" dirty="0"/>
              <a:t>主功能按钮区</a:t>
            </a:r>
            <a:endParaRPr lang="zh-CN" altLang="en-US" sz="1440" dirty="0"/>
          </a:p>
        </p:txBody>
      </p:sp>
      <p:sp>
        <p:nvSpPr>
          <p:cNvPr id="12" name="椭圆 11"/>
          <p:cNvSpPr/>
          <p:nvPr/>
        </p:nvSpPr>
        <p:spPr>
          <a:xfrm>
            <a:off x="10690911" y="4868790"/>
            <a:ext cx="1288964" cy="11111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zh-CN" sz="2160" kern="1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开关量检测区</a:t>
            </a:r>
            <a:endParaRPr lang="zh-CN" altLang="zh-CN" sz="216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5" y="1001274"/>
            <a:ext cx="3777605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被试品型号管理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7" name="椭圆 16"/>
          <p:cNvSpPr/>
          <p:nvPr/>
        </p:nvSpPr>
        <p:spPr>
          <a:xfrm>
            <a:off x="2870373" y="2490031"/>
            <a:ext cx="767536" cy="259229"/>
          </a:xfrm>
          <a:prstGeom prst="ellipse">
            <a:avLst/>
          </a:prstGeom>
          <a:noFill/>
          <a:ln>
            <a:solidFill>
              <a:srgbClr val="EB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/>
          </a:p>
        </p:txBody>
      </p:sp>
      <p:cxnSp>
        <p:nvCxnSpPr>
          <p:cNvPr id="18" name="直接箭头连接符 17"/>
          <p:cNvCxnSpPr>
            <a:stCxn id="19" idx="3"/>
            <a:endCxn id="17" idx="3"/>
          </p:cNvCxnSpPr>
          <p:nvPr/>
        </p:nvCxnSpPr>
        <p:spPr>
          <a:xfrm>
            <a:off x="2243903" y="1743434"/>
            <a:ext cx="738505" cy="967105"/>
          </a:xfrm>
          <a:prstGeom prst="straightConnector1">
            <a:avLst/>
          </a:prstGeom>
          <a:ln>
            <a:solidFill>
              <a:srgbClr val="EB3D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093935" y="2171662"/>
            <a:ext cx="2620384" cy="1381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被试品型号管理：</a:t>
            </a:r>
            <a:endParaRPr lang="en-US" altLang="zh-CN" sz="168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en-US" altLang="zh-CN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可新增或删除制动柜型号。</a:t>
            </a:r>
            <a:endParaRPr lang="zh-CN" altLang="zh-CN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0" y="1704340"/>
            <a:ext cx="5232400" cy="4261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45" y="1453515"/>
            <a:ext cx="577215" cy="500824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66217" y="1507382"/>
            <a:ext cx="777686" cy="472103"/>
          </a:xfrm>
          <a:prstGeom prst="rect">
            <a:avLst/>
          </a:prstGeom>
          <a:noFill/>
          <a:ln>
            <a:solidFill>
              <a:srgbClr val="EB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775" y="1453515"/>
            <a:ext cx="577215" cy="500824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5" y="1001274"/>
            <a:ext cx="3777605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试验参数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796890" y="4394094"/>
            <a:ext cx="9655465" cy="78295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zh-CN" altLang="zh-CN" sz="132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168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525082" y="2819676"/>
            <a:ext cx="767536" cy="259229"/>
          </a:xfrm>
          <a:prstGeom prst="ellipse">
            <a:avLst/>
          </a:prstGeom>
          <a:noFill/>
          <a:ln>
            <a:solidFill>
              <a:srgbClr val="EB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/>
          </a:p>
        </p:txBody>
      </p:sp>
      <p:sp>
        <p:nvSpPr>
          <p:cNvPr id="21" name="矩形 20"/>
          <p:cNvSpPr/>
          <p:nvPr/>
        </p:nvSpPr>
        <p:spPr>
          <a:xfrm>
            <a:off x="979956" y="1514880"/>
            <a:ext cx="777686" cy="472103"/>
          </a:xfrm>
          <a:prstGeom prst="rect">
            <a:avLst/>
          </a:prstGeom>
          <a:noFill/>
          <a:ln>
            <a:solidFill>
              <a:srgbClr val="EB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/>
          </a:p>
        </p:txBody>
      </p:sp>
      <p:cxnSp>
        <p:nvCxnSpPr>
          <p:cNvPr id="22" name="直接箭头连接符 21"/>
          <p:cNvCxnSpPr>
            <a:stCxn id="21" idx="3"/>
          </p:cNvCxnSpPr>
          <p:nvPr/>
        </p:nvCxnSpPr>
        <p:spPr>
          <a:xfrm>
            <a:off x="1757643" y="1751567"/>
            <a:ext cx="626470" cy="295949"/>
          </a:xfrm>
          <a:prstGeom prst="straightConnector1">
            <a:avLst/>
          </a:prstGeom>
          <a:ln>
            <a:solidFill>
              <a:srgbClr val="EB3D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s://www.yunzhijia.com/docrest/doc/user/downloadfile?fileId=5e4de91da372593f1e93a601&amp;big="/>
          <p:cNvSpPr>
            <a:spLocks noChangeAspect="1" noChangeArrowheads="1"/>
          </p:cNvSpPr>
          <p:nvPr/>
        </p:nvSpPr>
        <p:spPr bwMode="auto">
          <a:xfrm>
            <a:off x="979770" y="952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5" name="AutoShape 7" descr="https://www.yunzhijia.com/docrest/doc/user/downloadfile?fileId=5e4de9acb54c8d61c20b6c6b&amp;big="/>
          <p:cNvSpPr>
            <a:spLocks noChangeAspect="1" noChangeArrowheads="1"/>
          </p:cNvSpPr>
          <p:nvPr/>
        </p:nvSpPr>
        <p:spPr bwMode="auto">
          <a:xfrm>
            <a:off x="1162650" y="19240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7" name="矩形 16"/>
          <p:cNvSpPr/>
          <p:nvPr/>
        </p:nvSpPr>
        <p:spPr>
          <a:xfrm>
            <a:off x="8327735" y="2521171"/>
            <a:ext cx="2816353" cy="2156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试验参数管理：</a:t>
            </a:r>
            <a:endParaRPr lang="en-US" altLang="zh-CN" sz="168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en-US" altLang="zh-CN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通过选择产品型号，点击试验项目选项页面，可以对该型号的所有试验项目的试验数据进行配置。</a:t>
            </a:r>
            <a:endParaRPr lang="zh-CN" altLang="zh-CN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118674" y="2949290"/>
            <a:ext cx="1230654" cy="259229"/>
          </a:xfrm>
          <a:prstGeom prst="ellipse">
            <a:avLst/>
          </a:prstGeom>
          <a:noFill/>
          <a:ln>
            <a:solidFill>
              <a:srgbClr val="EB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95" y="1515110"/>
            <a:ext cx="6158230" cy="50184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1790" y="1976755"/>
            <a:ext cx="5916295" cy="408305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5" y="1001274"/>
            <a:ext cx="3777605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航插一键切换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796890" y="4394094"/>
            <a:ext cx="9655465" cy="78295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zh-CN" altLang="zh-CN" sz="132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168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19575" y="2294803"/>
            <a:ext cx="2994746" cy="344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一键切换管理：</a:t>
            </a:r>
            <a:endParaRPr lang="en-US" altLang="zh-CN" sz="168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en-US" altLang="zh-CN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用于对每种型号被试品的航插针脚定义进行配置，可配置为</a:t>
            </a:r>
            <a:r>
              <a:rPr lang="en-US" altLang="zh-CN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DC110V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输出，输入，以及</a:t>
            </a:r>
            <a:r>
              <a:rPr lang="en-US" altLang="zh-CN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DC110V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地。实现一套测试电缆适用于不同型号的制动柜测试要求。</a:t>
            </a:r>
            <a:endParaRPr lang="en-US" altLang="zh-CN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endParaRPr lang="zh-CN" altLang="zh-CN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621790" y="2219960"/>
            <a:ext cx="1069340" cy="249555"/>
          </a:xfrm>
          <a:prstGeom prst="ellipse">
            <a:avLst/>
          </a:prstGeom>
          <a:noFill/>
          <a:ln>
            <a:solidFill>
              <a:srgbClr val="EB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/>
          </a:p>
        </p:txBody>
      </p:sp>
      <p:sp>
        <p:nvSpPr>
          <p:cNvPr id="3" name="AutoShape 2" descr="https://www.yunzhijia.com/docrest/doc/user/downloadfile?fileId=5e4de91da372593f1e93a601&amp;big="/>
          <p:cNvSpPr>
            <a:spLocks noChangeAspect="1" noChangeArrowheads="1"/>
          </p:cNvSpPr>
          <p:nvPr/>
        </p:nvSpPr>
        <p:spPr bwMode="auto">
          <a:xfrm>
            <a:off x="979770" y="952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7275" y="1630680"/>
            <a:ext cx="7853680" cy="44704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4" y="1001274"/>
            <a:ext cx="4768667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模拟量、数字量信号显示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499231" y="4721754"/>
            <a:ext cx="9655465" cy="78295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zh-CN" altLang="zh-CN" sz="132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168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AutoShape 2" descr="https://www.yunzhijia.com/docrest/doc/user/downloadfile?fileId=5e4de91da372593f1e93a601&amp;big="/>
          <p:cNvSpPr>
            <a:spLocks noChangeAspect="1" noChangeArrowheads="1"/>
          </p:cNvSpPr>
          <p:nvPr/>
        </p:nvSpPr>
        <p:spPr bwMode="auto">
          <a:xfrm>
            <a:off x="979770" y="952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7" name="椭圆 16"/>
          <p:cNvSpPr/>
          <p:nvPr/>
        </p:nvSpPr>
        <p:spPr>
          <a:xfrm>
            <a:off x="2797026" y="1825297"/>
            <a:ext cx="1137534" cy="259228"/>
          </a:xfrm>
          <a:prstGeom prst="ellipse">
            <a:avLst/>
          </a:prstGeom>
          <a:noFill/>
          <a:ln>
            <a:solidFill>
              <a:srgbClr val="EB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/>
          </a:p>
        </p:txBody>
      </p:sp>
      <p:sp>
        <p:nvSpPr>
          <p:cNvPr id="19" name="椭圆 18"/>
          <p:cNvSpPr/>
          <p:nvPr/>
        </p:nvSpPr>
        <p:spPr>
          <a:xfrm>
            <a:off x="4941604" y="1825297"/>
            <a:ext cx="1137534" cy="259228"/>
          </a:xfrm>
          <a:prstGeom prst="ellipse">
            <a:avLst/>
          </a:prstGeom>
          <a:noFill/>
          <a:ln>
            <a:solidFill>
              <a:srgbClr val="EB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/>
          </a:p>
        </p:txBody>
      </p:sp>
      <p:sp>
        <p:nvSpPr>
          <p:cNvPr id="21" name="矩形 20"/>
          <p:cNvSpPr/>
          <p:nvPr/>
        </p:nvSpPr>
        <p:spPr>
          <a:xfrm>
            <a:off x="1866629" y="6016014"/>
            <a:ext cx="8039156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模拟量通道管理：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用于制动柜模拟量输出通道定义，显示及输出控制。</a:t>
            </a:r>
            <a:endParaRPr lang="zh-CN" altLang="zh-CN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4" y="1001274"/>
            <a:ext cx="4768667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工艺气路图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499231" y="4721754"/>
            <a:ext cx="9655465" cy="78295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zh-CN" altLang="zh-CN" sz="132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168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AutoShape 2" descr="https://www.yunzhijia.com/docrest/doc/user/downloadfile?fileId=5e4de91da372593f1e93a601&amp;big="/>
          <p:cNvSpPr>
            <a:spLocks noChangeAspect="1" noChangeArrowheads="1"/>
          </p:cNvSpPr>
          <p:nvPr/>
        </p:nvSpPr>
        <p:spPr bwMode="auto">
          <a:xfrm>
            <a:off x="979770" y="952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22" name="矩形 21"/>
          <p:cNvSpPr/>
          <p:nvPr/>
        </p:nvSpPr>
        <p:spPr>
          <a:xfrm>
            <a:off x="8978484" y="1532342"/>
            <a:ext cx="2617405" cy="293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手动试验方式：</a:t>
            </a:r>
            <a:endParaRPr lang="en-US" altLang="zh-CN" sz="168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试验员可操作工艺气路图上的气控阀，给制动柜提供试验所需气压，结合数字量、模拟量界面，实现自动柜的手动测试功能。</a:t>
            </a:r>
            <a:endParaRPr lang="zh-CN" altLang="zh-CN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565" y="1593850"/>
            <a:ext cx="7362825" cy="48666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" name="流程图: 数据 1"/>
          <p:cNvSpPr/>
          <p:nvPr>
            <p:custDataLst>
              <p:tags r:id="rId1"/>
            </p:custDataLst>
          </p:nvPr>
        </p:nvSpPr>
        <p:spPr bwMode="auto">
          <a:xfrm>
            <a:off x="3559360" y="2046492"/>
            <a:ext cx="5202467" cy="550932"/>
          </a:xfrm>
          <a:prstGeom prst="flowChartInputOutpu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6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kumimoji="0" lang="zh-CN" altLang="en-US" sz="216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制动机例行试验</a:t>
            </a:r>
            <a:endParaRPr kumimoji="0" lang="zh-CN" altLang="en-US" sz="216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平行四边形 3"/>
          <p:cNvSpPr/>
          <p:nvPr>
            <p:custDataLst>
              <p:tags r:id="rId2"/>
            </p:custDataLst>
          </p:nvPr>
        </p:nvSpPr>
        <p:spPr bwMode="auto">
          <a:xfrm>
            <a:off x="2311049" y="2046490"/>
            <a:ext cx="899622" cy="55093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32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endParaRPr kumimoji="0" lang="zh-CN" altLang="en-US" sz="432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平行四边形 7"/>
          <p:cNvSpPr/>
          <p:nvPr>
            <p:custDataLst>
              <p:tags r:id="rId3"/>
            </p:custDataLst>
          </p:nvPr>
        </p:nvSpPr>
        <p:spPr bwMode="auto">
          <a:xfrm>
            <a:off x="2248284" y="2813609"/>
            <a:ext cx="899622" cy="55093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32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endParaRPr kumimoji="0" lang="zh-CN" altLang="en-US" sz="432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平行四边形 9"/>
          <p:cNvSpPr/>
          <p:nvPr>
            <p:custDataLst>
              <p:tags r:id="rId4"/>
            </p:custDataLst>
          </p:nvPr>
        </p:nvSpPr>
        <p:spPr bwMode="auto">
          <a:xfrm>
            <a:off x="2248284" y="3580727"/>
            <a:ext cx="899622" cy="55093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32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endParaRPr kumimoji="0" lang="zh-CN" altLang="en-US" sz="432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流程图: 数据 5"/>
          <p:cNvSpPr/>
          <p:nvPr>
            <p:custDataLst>
              <p:tags r:id="rId5"/>
            </p:custDataLst>
          </p:nvPr>
        </p:nvSpPr>
        <p:spPr bwMode="auto">
          <a:xfrm>
            <a:off x="3517450" y="2813572"/>
            <a:ext cx="5202467" cy="550932"/>
          </a:xfrm>
          <a:prstGeom prst="flowChartInputOutpu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16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制动机疲劳试验</a:t>
            </a:r>
            <a:endParaRPr kumimoji="0" lang="zh-CN" altLang="en-US" sz="216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" name="流程图: 数据 12"/>
          <p:cNvSpPr/>
          <p:nvPr>
            <p:custDataLst>
              <p:tags r:id="rId6"/>
            </p:custDataLst>
          </p:nvPr>
        </p:nvSpPr>
        <p:spPr bwMode="auto">
          <a:xfrm>
            <a:off x="3560630" y="3580652"/>
            <a:ext cx="5202467" cy="550932"/>
          </a:xfrm>
          <a:prstGeom prst="flowChartInputOutpu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16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制动机故障模拟试验</a:t>
            </a:r>
            <a:endParaRPr kumimoji="0" lang="zh-CN" altLang="en-US" sz="216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平行四边形 2"/>
          <p:cNvSpPr/>
          <p:nvPr>
            <p:custDataLst>
              <p:tags r:id="rId7"/>
            </p:custDataLst>
          </p:nvPr>
        </p:nvSpPr>
        <p:spPr bwMode="auto">
          <a:xfrm>
            <a:off x="2248284" y="4348477"/>
            <a:ext cx="899622" cy="55093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32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4</a:t>
            </a:r>
            <a:endParaRPr kumimoji="0" lang="zh-CN" altLang="en-US" sz="432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" name="流程图: 数据 6"/>
          <p:cNvSpPr/>
          <p:nvPr>
            <p:custDataLst>
              <p:tags r:id="rId8"/>
            </p:custDataLst>
          </p:nvPr>
        </p:nvSpPr>
        <p:spPr bwMode="auto">
          <a:xfrm>
            <a:off x="3517450" y="4347732"/>
            <a:ext cx="5202467" cy="550932"/>
          </a:xfrm>
          <a:prstGeom prst="flowChartInputOutpu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16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制动机重联试验</a:t>
            </a:r>
            <a:endParaRPr kumimoji="0" lang="zh-CN" altLang="en-US" sz="216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平行四边形 8"/>
          <p:cNvSpPr/>
          <p:nvPr>
            <p:custDataLst>
              <p:tags r:id="rId9"/>
            </p:custDataLst>
          </p:nvPr>
        </p:nvSpPr>
        <p:spPr bwMode="auto">
          <a:xfrm>
            <a:off x="2247884" y="5116487"/>
            <a:ext cx="899622" cy="55093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32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5</a:t>
            </a:r>
            <a:endParaRPr kumimoji="0" lang="zh-CN" altLang="en-US" sz="432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流程图: 数据 10"/>
          <p:cNvSpPr/>
          <p:nvPr>
            <p:custDataLst>
              <p:tags r:id="rId10"/>
            </p:custDataLst>
          </p:nvPr>
        </p:nvSpPr>
        <p:spPr bwMode="auto">
          <a:xfrm>
            <a:off x="3559360" y="5114812"/>
            <a:ext cx="5202467" cy="550932"/>
          </a:xfrm>
          <a:prstGeom prst="flowChartInputOutpu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16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远程监控、数据记录解析</a:t>
            </a:r>
            <a:endParaRPr kumimoji="0" lang="zh-CN" altLang="en-US" sz="216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checker/>
      </p:transition>
    </mc:Choice>
    <mc:Fallback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4" y="1001274"/>
            <a:ext cx="4768667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硬件校准管理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499231" y="4721754"/>
            <a:ext cx="9655465" cy="78295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zh-CN" altLang="zh-CN" sz="132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168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AutoShape 2" descr="https://www.yunzhijia.com/docrest/doc/user/downloadfile?fileId=5e4de91da372593f1e93a601&amp;big="/>
          <p:cNvSpPr>
            <a:spLocks noChangeAspect="1" noChangeArrowheads="1"/>
          </p:cNvSpPr>
          <p:nvPr/>
        </p:nvSpPr>
        <p:spPr bwMode="auto">
          <a:xfrm>
            <a:off x="979770" y="952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22" name="矩形 21"/>
          <p:cNvSpPr/>
          <p:nvPr/>
        </p:nvSpPr>
        <p:spPr>
          <a:xfrm>
            <a:off x="8740740" y="1603634"/>
            <a:ext cx="2617405" cy="2156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硬件校准管理：</a:t>
            </a:r>
            <a:endParaRPr lang="en-US" altLang="zh-CN" sz="168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用于传感器，程控电源等零点、增益配置，校准，确保输入和检测数据的准确性。</a:t>
            </a:r>
            <a:endParaRPr lang="zh-CN" altLang="zh-CN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8730" y="1593850"/>
            <a:ext cx="5335905" cy="480314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2978369" y="2062518"/>
            <a:ext cx="3319654" cy="621344"/>
          </a:xfrm>
          <a:prstGeom prst="ellipse">
            <a:avLst/>
          </a:prstGeom>
          <a:noFill/>
          <a:ln>
            <a:solidFill>
              <a:srgbClr val="EB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4" y="1001274"/>
            <a:ext cx="4768667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CAN掉电保护机制测试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499231" y="4721754"/>
            <a:ext cx="9655465" cy="78295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zh-CN" altLang="zh-CN" sz="132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168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AutoShape 2" descr="https://www.yunzhijia.com/docrest/doc/user/downloadfile?fileId=5e4de91da372593f1e93a601&amp;big="/>
          <p:cNvSpPr>
            <a:spLocks noChangeAspect="1" noChangeArrowheads="1"/>
          </p:cNvSpPr>
          <p:nvPr/>
        </p:nvSpPr>
        <p:spPr bwMode="auto">
          <a:xfrm>
            <a:off x="979770" y="952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22" name="矩形 21"/>
          <p:cNvSpPr/>
          <p:nvPr/>
        </p:nvSpPr>
        <p:spPr>
          <a:xfrm>
            <a:off x="8740740" y="1603634"/>
            <a:ext cx="2617405" cy="2543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掉电保护保护测试：</a:t>
            </a:r>
            <a:endParaRPr lang="en-US" altLang="zh-CN" sz="168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试验台PC机发出指令控制PLC执行掉电动作开始计时，试验台PC机接收CAN数据，直至无接收数据后停止计时。</a:t>
            </a:r>
            <a:endParaRPr lang="zh-CN" altLang="en-US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-21474825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0345" y="1786890"/>
            <a:ext cx="6446520" cy="4093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4" y="1001274"/>
            <a:ext cx="4768667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CAN数据分析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499231" y="4721754"/>
            <a:ext cx="9655465" cy="78295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zh-CN" altLang="zh-CN" sz="132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168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AutoShape 2" descr="https://www.yunzhijia.com/docrest/doc/user/downloadfile?fileId=5e4de91da372593f1e93a601&amp;big="/>
          <p:cNvSpPr>
            <a:spLocks noChangeAspect="1" noChangeArrowheads="1"/>
          </p:cNvSpPr>
          <p:nvPr/>
        </p:nvSpPr>
        <p:spPr bwMode="auto">
          <a:xfrm>
            <a:off x="979770" y="952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22" name="矩形 21"/>
          <p:cNvSpPr/>
          <p:nvPr/>
        </p:nvSpPr>
        <p:spPr>
          <a:xfrm>
            <a:off x="8740740" y="1603634"/>
            <a:ext cx="2617405" cy="370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en-US" altLang="zh-CN" sz="168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68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数据分析：</a:t>
            </a:r>
            <a:endParaRPr lang="en-US" altLang="zh-CN" sz="168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试验台根据通讯协议，对接收到的CAN数据进行协议解析显示，不做逻辑处理，周期计算功能需根据SDK开发包进行编程测试验证才能确定，采用CAN模块自带软件进行数据采集，导出后自行分析。</a:t>
            </a:r>
            <a:endParaRPr lang="zh-CN" altLang="en-US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-21474825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275" y="1672590"/>
            <a:ext cx="7053580" cy="44780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8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8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8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sz="288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288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288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疲劳</a:t>
            </a:r>
            <a:r>
              <a:rPr lang="zh-CN" altLang="en-US" sz="288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1084546" y="993266"/>
            <a:ext cx="10024110" cy="592658"/>
          </a:xfrm>
        </p:spPr>
        <p:txBody>
          <a:bodyPr/>
          <a:lstStyle/>
          <a:p>
            <a:r>
              <a:rPr lang="zh-CN" altLang="en-US" sz="1920" dirty="0"/>
              <a:t>制动器试验装置软件界面</a:t>
            </a:r>
            <a:endParaRPr lang="zh-CN" altLang="en-US" sz="1920" dirty="0"/>
          </a:p>
        </p:txBody>
      </p:sp>
      <p:sp>
        <p:nvSpPr>
          <p:cNvPr id="2" name="AutoShape 4" descr="https://www.yunzhijia.com/docrest/doc/user/downloadfile?fileId=5e4dda7d6d67ff33ebe6e91f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pic>
        <p:nvPicPr>
          <p:cNvPr id="3" name="图片 -21474825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4168" y="1304925"/>
            <a:ext cx="6261735" cy="500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32485" y="1786255"/>
            <a:ext cx="41287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/>
              <a:t>在软件界面可以对疲劳试验进行控制，并且可以实时监控当前的试验次数、试验参数、试验位置等。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0345" y="1401445"/>
            <a:ext cx="1758315" cy="505968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5" y="1001274"/>
            <a:ext cx="3777605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数据回放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796890" y="4394094"/>
            <a:ext cx="9655465" cy="78295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zh-CN" altLang="zh-CN" sz="132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168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28610" y="1593850"/>
            <a:ext cx="901700" cy="709295"/>
          </a:xfrm>
          <a:prstGeom prst="rect">
            <a:avLst/>
          </a:prstGeom>
          <a:noFill/>
          <a:ln>
            <a:solidFill>
              <a:srgbClr val="EB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/>
          </a:p>
        </p:txBody>
      </p:sp>
      <p:cxnSp>
        <p:nvCxnSpPr>
          <p:cNvPr id="22" name="直接箭头连接符 21"/>
          <p:cNvCxnSpPr>
            <a:stCxn id="21" idx="1"/>
          </p:cNvCxnSpPr>
          <p:nvPr/>
        </p:nvCxnSpPr>
        <p:spPr>
          <a:xfrm flipH="1" flipV="1">
            <a:off x="7196418" y="1669652"/>
            <a:ext cx="732155" cy="279400"/>
          </a:xfrm>
          <a:prstGeom prst="straightConnector1">
            <a:avLst/>
          </a:prstGeom>
          <a:ln>
            <a:solidFill>
              <a:srgbClr val="EB3D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s://www.yunzhijia.com/docrest/doc/user/downloadfile?fileId=5e4de91da372593f1e93a601&amp;big="/>
          <p:cNvSpPr>
            <a:spLocks noChangeAspect="1" noChangeArrowheads="1"/>
          </p:cNvSpPr>
          <p:nvPr/>
        </p:nvSpPr>
        <p:spPr bwMode="auto">
          <a:xfrm>
            <a:off x="979770" y="952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5" name="AutoShape 7" descr="https://www.yunzhijia.com/docrest/doc/user/downloadfile?fileId=5e4de9acb54c8d61c20b6c6b&amp;big="/>
          <p:cNvSpPr>
            <a:spLocks noChangeAspect="1" noChangeArrowheads="1"/>
          </p:cNvSpPr>
          <p:nvPr/>
        </p:nvSpPr>
        <p:spPr bwMode="auto">
          <a:xfrm>
            <a:off x="1162650" y="19240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7" name="矩形 16"/>
          <p:cNvSpPr/>
          <p:nvPr/>
        </p:nvSpPr>
        <p:spPr>
          <a:xfrm>
            <a:off x="9598660" y="2520950"/>
            <a:ext cx="2067560" cy="33737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数据回放：</a:t>
            </a:r>
            <a:endParaRPr lang="en-US" altLang="zh-CN" sz="168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en-US" altLang="zh-CN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根据历史数据，</a:t>
            </a:r>
            <a:r>
              <a:rPr lang="en-US" altLang="zh-CN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绘画折线图，根据选择的名称获取实测值，绘制到折线图中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，同时可根据条件查看或隐藏折线图，方便查看数据。</a:t>
            </a:r>
            <a:endParaRPr lang="zh-CN" altLang="en-US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05" y="1401445"/>
            <a:ext cx="6772275" cy="50596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2515" y="1401445"/>
            <a:ext cx="6671945" cy="5060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45" y="1401445"/>
            <a:ext cx="1758315" cy="505968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5" y="1001274"/>
            <a:ext cx="3777605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曲线监控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796890" y="4394094"/>
            <a:ext cx="9655465" cy="78295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zh-CN" altLang="zh-CN" sz="132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168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28610" y="1593850"/>
            <a:ext cx="901700" cy="709295"/>
          </a:xfrm>
          <a:prstGeom prst="rect">
            <a:avLst/>
          </a:prstGeom>
          <a:noFill/>
          <a:ln>
            <a:solidFill>
              <a:srgbClr val="EB3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/>
          </a:p>
        </p:txBody>
      </p:sp>
      <p:cxnSp>
        <p:nvCxnSpPr>
          <p:cNvPr id="22" name="直接箭头连接符 21"/>
          <p:cNvCxnSpPr>
            <a:stCxn id="21" idx="1"/>
          </p:cNvCxnSpPr>
          <p:nvPr/>
        </p:nvCxnSpPr>
        <p:spPr>
          <a:xfrm flipH="1" flipV="1">
            <a:off x="7196418" y="1669652"/>
            <a:ext cx="732155" cy="279400"/>
          </a:xfrm>
          <a:prstGeom prst="straightConnector1">
            <a:avLst/>
          </a:prstGeom>
          <a:ln>
            <a:solidFill>
              <a:srgbClr val="EB3D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s://www.yunzhijia.com/docrest/doc/user/downloadfile?fileId=5e4de91da372593f1e93a601&amp;big="/>
          <p:cNvSpPr>
            <a:spLocks noChangeAspect="1" noChangeArrowheads="1"/>
          </p:cNvSpPr>
          <p:nvPr/>
        </p:nvSpPr>
        <p:spPr bwMode="auto">
          <a:xfrm>
            <a:off x="979770" y="952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5" name="AutoShape 7" descr="https://www.yunzhijia.com/docrest/doc/user/downloadfile?fileId=5e4de9acb54c8d61c20b6c6b&amp;big="/>
          <p:cNvSpPr>
            <a:spLocks noChangeAspect="1" noChangeArrowheads="1"/>
          </p:cNvSpPr>
          <p:nvPr/>
        </p:nvSpPr>
        <p:spPr bwMode="auto">
          <a:xfrm>
            <a:off x="1162650" y="19240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7" name="矩形 16"/>
          <p:cNvSpPr/>
          <p:nvPr/>
        </p:nvSpPr>
        <p:spPr>
          <a:xfrm>
            <a:off x="9598660" y="2520950"/>
            <a:ext cx="2067560" cy="33737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数据回放：</a:t>
            </a:r>
            <a:endParaRPr lang="en-US" altLang="zh-CN" sz="168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en-US" altLang="zh-CN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根据试验台实时数据，</a:t>
            </a:r>
            <a:r>
              <a:rPr lang="en-US" altLang="zh-CN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绘画折线图，根据选择的名称获取实测值，绘制到折线图中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，同时可根据选择查看或隐藏折线图，方便查看数据。</a:t>
            </a:r>
            <a:endParaRPr lang="zh-CN" altLang="en-US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4" y="1001274"/>
            <a:ext cx="4768667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-TRDP</a:t>
            </a:r>
            <a:r>
              <a:rPr lang="zh-CN" altLang="en-US" sz="1920" dirty="0">
                <a:latin typeface="+mn-ea"/>
              </a:rPr>
              <a:t>网络通讯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499231" y="4721754"/>
            <a:ext cx="9655465" cy="78295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zh-CN" altLang="zh-CN" sz="132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168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AutoShape 2" descr="https://www.yunzhijia.com/docrest/doc/user/downloadfile?fileId=5e4de91da372593f1e93a601&amp;big="/>
          <p:cNvSpPr>
            <a:spLocks noChangeAspect="1" noChangeArrowheads="1"/>
          </p:cNvSpPr>
          <p:nvPr/>
        </p:nvSpPr>
        <p:spPr bwMode="auto">
          <a:xfrm>
            <a:off x="979770" y="952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9" name="文本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136586" y="6003446"/>
            <a:ext cx="4123374" cy="336679"/>
          </a:xfrm>
          <a:prstGeom prst="rect">
            <a:avLst/>
          </a:prstGeom>
          <a:noFill/>
          <a:ln>
            <a:noFill/>
          </a:ln>
        </p:spPr>
        <p:txBody>
          <a:bodyPr vert="horz" wrap="square" lIns="109700" tIns="54849" rIns="109700" bIns="54849" numCol="1" anchor="t" anchorCtr="0" compatLnSpc="1"/>
          <a:lstStyle>
            <a:lvl1pPr marL="3416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8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88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60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5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Char char="»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39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TRDP</a:t>
            </a:r>
            <a:r>
              <a:rPr lang="zh-CN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以太网通讯显示界面</a:t>
            </a:r>
            <a:endParaRPr lang="zh-CN" sz="192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1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27" y="2722260"/>
            <a:ext cx="7046393" cy="328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288769" y="2814397"/>
            <a:ext cx="3048476" cy="3189048"/>
          </a:xfrm>
          <a:prstGeom prst="rect">
            <a:avLst/>
          </a:prstGeom>
          <a:noFill/>
          <a:ln>
            <a:noFill/>
          </a:ln>
        </p:spPr>
        <p:txBody>
          <a:bodyPr vert="horz" wrap="square" lIns="109700" tIns="54849" rIns="109700" bIns="54849" numCol="1" anchor="t" anchorCtr="0" compatLnSpc="1"/>
          <a:lstStyle>
            <a:lvl1pPr marL="3416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8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88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60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5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Char char="»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39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20" dirty="0"/>
              <a:t>1</a:t>
            </a:r>
            <a:r>
              <a:rPr lang="zh-CN" altLang="zh-CN" sz="1920" dirty="0"/>
              <a:t>：打开程序目录找到“协议导入模板</a:t>
            </a:r>
            <a:r>
              <a:rPr lang="en-US" altLang="zh-CN" sz="1920" dirty="0"/>
              <a:t>.</a:t>
            </a:r>
            <a:r>
              <a:rPr lang="en-US" altLang="zh-CN" sz="1920" dirty="0" err="1"/>
              <a:t>xlsx</a:t>
            </a:r>
            <a:r>
              <a:rPr lang="zh-CN" altLang="zh-CN" sz="1920" dirty="0"/>
              <a:t>”</a:t>
            </a:r>
            <a:endParaRPr lang="en-US" altLang="zh-CN" sz="1920" dirty="0"/>
          </a:p>
          <a:p>
            <a:r>
              <a:rPr lang="en-US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：表格中录入数据，并保持。</a:t>
            </a:r>
            <a:endParaRPr lang="en-US" altLang="zh-CN" sz="192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：导入通讯协议。</a:t>
            </a:r>
            <a:endParaRPr lang="en-US" altLang="zh-CN" sz="192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sz="192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内容占位符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833245" y="1328948"/>
            <a:ext cx="9504000" cy="803297"/>
          </a:xfrm>
          <a:prstGeom prst="rect">
            <a:avLst/>
          </a:prstGeom>
          <a:noFill/>
          <a:ln>
            <a:noFill/>
          </a:ln>
        </p:spPr>
        <p:txBody>
          <a:bodyPr vert="horz" wrap="square" lIns="82274" tIns="41137" rIns="82274" bIns="41137" numCol="1" anchor="t" anchorCtr="0" compatLnSpc="1"/>
          <a:lstStyle>
            <a:lvl1pPr marL="3416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8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88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60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5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Char char="»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39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协议导入</a:t>
            </a:r>
            <a:endParaRPr lang="zh-CN" altLang="zh-CN" sz="192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92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在指定文件模板中配置通讯协议内容，配置完成后可将配置文件的内容导入到软件中。</a:t>
            </a:r>
            <a:endParaRPr lang="en-US" altLang="zh-CN" sz="192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2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855954" y="1001274"/>
            <a:ext cx="4768667" cy="592658"/>
          </a:xfrm>
        </p:spPr>
        <p:txBody>
          <a:bodyPr/>
          <a:lstStyle/>
          <a:p>
            <a:r>
              <a:rPr lang="zh-CN" altLang="en-US" sz="1920" dirty="0">
                <a:latin typeface="+mn-ea"/>
              </a:rPr>
              <a:t>人机接口</a:t>
            </a:r>
            <a:r>
              <a:rPr lang="en-US" altLang="zh-CN" sz="1920" dirty="0">
                <a:latin typeface="+mn-ea"/>
              </a:rPr>
              <a:t>-TRDP</a:t>
            </a:r>
            <a:r>
              <a:rPr lang="zh-CN" altLang="en-US" sz="1920" dirty="0">
                <a:latin typeface="+mn-ea"/>
              </a:rPr>
              <a:t>网络通讯</a:t>
            </a:r>
            <a:endParaRPr lang="zh-CN" altLang="en-US" sz="1920" dirty="0">
              <a:latin typeface="+mn-ea"/>
            </a:endParaRPr>
          </a:p>
        </p:txBody>
      </p:sp>
      <p:sp>
        <p:nvSpPr>
          <p:cNvPr id="2" name="AutoShape 2" descr="https://www.yunzhijia.com/docrest/doc/user/downloadfile?fileId=5e4de64028011f685ec31188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499231" y="4721754"/>
            <a:ext cx="9655465" cy="78295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zh-CN" altLang="zh-CN" sz="132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1680" kern="1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AutoShape 2" descr="https://www.yunzhijia.com/docrest/doc/user/downloadfile?fileId=5e4de91da372593f1e93a601&amp;big="/>
          <p:cNvSpPr>
            <a:spLocks noChangeAspect="1" noChangeArrowheads="1"/>
          </p:cNvSpPr>
          <p:nvPr/>
        </p:nvSpPr>
        <p:spPr bwMode="auto">
          <a:xfrm>
            <a:off x="979770" y="9524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1" name="内容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061165" y="2104656"/>
            <a:ext cx="3803284" cy="3129250"/>
          </a:xfrm>
          <a:prstGeom prst="rect">
            <a:avLst/>
          </a:prstGeom>
          <a:noFill/>
          <a:ln>
            <a:noFill/>
          </a:ln>
        </p:spPr>
        <p:txBody>
          <a:bodyPr vert="horz" wrap="square" lIns="82274" tIns="41137" rIns="82274" bIns="41137" numCol="1" anchor="t" anchorCtr="0" compatLnSpc="1"/>
          <a:lstStyle>
            <a:lvl1pPr marL="3416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8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88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60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5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Char char="»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39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TRDP</a:t>
            </a:r>
            <a:r>
              <a:rPr lang="zh-CN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endParaRPr lang="zh-CN" altLang="zh-CN" sz="192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软件根据提供的</a:t>
            </a:r>
            <a:r>
              <a:rPr lang="en-US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TRDP</a:t>
            </a:r>
            <a:r>
              <a:rPr lang="zh-CN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网络协议，模拟</a:t>
            </a:r>
            <a:r>
              <a:rPr lang="en-US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TRDP</a:t>
            </a:r>
            <a:r>
              <a:rPr lang="zh-CN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网络数据发送</a:t>
            </a:r>
            <a:r>
              <a:rPr lang="zh-CN" altLang="en-US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及将接收到的数据解析显示到界面中</a:t>
            </a:r>
            <a:r>
              <a:rPr lang="zh-CN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。供用户试验所需要的设定条件，参考图片：</a:t>
            </a:r>
            <a:endParaRPr lang="zh-CN" altLang="zh-CN" sz="192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92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92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5016060" y="1672393"/>
            <a:ext cx="5952709" cy="3653260"/>
          </a:xfrm>
          <a:prstGeom prst="rect">
            <a:avLst/>
          </a:prstGeom>
        </p:spPr>
      </p:pic>
      <p:sp>
        <p:nvSpPr>
          <p:cNvPr id="15" name="文本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67419" y="5316354"/>
            <a:ext cx="4195236" cy="336679"/>
          </a:xfrm>
          <a:prstGeom prst="rect">
            <a:avLst/>
          </a:prstGeom>
          <a:noFill/>
          <a:ln>
            <a:noFill/>
          </a:ln>
        </p:spPr>
        <p:txBody>
          <a:bodyPr vert="horz" wrap="square" lIns="109700" tIns="54849" rIns="109700" bIns="54849" numCol="1" anchor="t" anchorCtr="0" compatLnSpc="1"/>
          <a:lstStyle>
            <a:lvl1pPr marL="3416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8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88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60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5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Char char="»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39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TRDP</a:t>
            </a:r>
            <a:r>
              <a:rPr lang="zh-CN" altLang="zh-CN" sz="192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以太网通讯显示界面</a:t>
            </a:r>
            <a:endParaRPr lang="zh-CN" sz="192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</a:t>
            </a: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疲劳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试验实现方案</a:t>
            </a:r>
            <a:endParaRPr lang="zh-CN" altLang="en-US" sz="324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58841" y="6186488"/>
            <a:ext cx="307666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sp>
        <p:nvSpPr>
          <p:cNvPr id="9" name="矩形: 圆角 8"/>
          <p:cNvSpPr/>
          <p:nvPr/>
        </p:nvSpPr>
        <p:spPr>
          <a:xfrm>
            <a:off x="771715" y="1233568"/>
            <a:ext cx="730471" cy="11938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协议要求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71715" y="3300667"/>
            <a:ext cx="730471" cy="119388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试验台响应说明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837" y="3287815"/>
            <a:ext cx="6381715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 dirty="0">
                <a:highlight>
                  <a:srgbClr val="00FF00"/>
                </a:highlight>
              </a:rPr>
              <a:t>试验台可以满足</a:t>
            </a:r>
            <a:r>
              <a:rPr lang="en-US" altLang="zh-CN" sz="100" b="1" dirty="0">
                <a:solidFill>
                  <a:schemeClr val="accent1"/>
                </a:solidFill>
                <a:highlight>
                  <a:srgbClr val="00FF00"/>
                </a:highlight>
              </a:rPr>
              <a:t>CAB-B</a:t>
            </a:r>
            <a:r>
              <a:rPr lang="zh-CN" altLang="en-US" sz="100" b="1" dirty="0">
                <a:solidFill>
                  <a:schemeClr val="accent1"/>
                </a:solidFill>
                <a:highlight>
                  <a:srgbClr val="00FF00"/>
                </a:highlight>
              </a:rPr>
              <a:t>制动机</a:t>
            </a:r>
            <a:r>
              <a:rPr lang="zh-CN" altLang="en-US" sz="100" dirty="0">
                <a:highlight>
                  <a:srgbClr val="00FF00"/>
                </a:highlight>
              </a:rPr>
              <a:t>的疲劳试验：</a:t>
            </a:r>
            <a:endParaRPr lang="zh-CN" altLang="en-US" sz="100" dirty="0">
              <a:highlight>
                <a:srgbClr val="00FF00"/>
              </a:highligh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2187" y="1259699"/>
            <a:ext cx="7533494" cy="103614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 bwMode="auto">
          <a:xfrm>
            <a:off x="1604645" y="3125470"/>
            <a:ext cx="7555230" cy="20307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00" dirty="0">
                <a:solidFill>
                  <a:schemeClr val="accent1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100" dirty="0">
                <a:solidFill>
                  <a:schemeClr val="accent1"/>
                </a:solidFill>
                <a:ea typeface="黑体" panose="02010609060101010101" pitchFamily="49" charset="-122"/>
              </a:rPr>
              <a:t>、五步闸疲劳试验</a:t>
            </a:r>
            <a:endParaRPr lang="zh-CN" altLang="en-US" sz="100" dirty="0">
              <a:solidFill>
                <a:schemeClr val="accent1"/>
              </a:solidFill>
              <a:ea typeface="黑体" panose="02010609060101010101" pitchFamily="49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0" lang="zh-CN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、软件模拟制动控制器，进行五步闸疲劳试验</a:t>
            </a:r>
            <a:endParaRPr kumimoji="0" lang="en-US" altLang="zh-CN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、试验数据记录分析</a:t>
            </a:r>
            <a:endParaRPr kumimoji="0" lang="zh-CN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、单独对制动控制器进行机械疲劳试验</a:t>
            </a:r>
            <a:endParaRPr kumimoji="0" lang="zh-CN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0096" y="936376"/>
            <a:ext cx="5156214" cy="581832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8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8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8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sz="288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288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288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疲劳</a:t>
            </a:r>
            <a:r>
              <a:rPr lang="zh-CN" altLang="en-US" sz="288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1084546" y="993266"/>
            <a:ext cx="10024110" cy="592658"/>
          </a:xfrm>
        </p:spPr>
        <p:txBody>
          <a:bodyPr/>
          <a:lstStyle/>
          <a:p>
            <a:r>
              <a:rPr lang="zh-CN" altLang="en-US" sz="1920" dirty="0"/>
              <a:t>制动器试验装置</a:t>
            </a:r>
            <a:endParaRPr lang="zh-CN" altLang="en-US" sz="1920" dirty="0"/>
          </a:p>
        </p:txBody>
      </p:sp>
      <p:sp>
        <p:nvSpPr>
          <p:cNvPr id="2" name="AutoShape 4" descr="https://www.yunzhijia.com/docrest/doc/user/downloadfile?fileId=5e4dda7d6d67ff33ebe6e91f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7" name="圆角矩形标注 18"/>
          <p:cNvSpPr/>
          <p:nvPr/>
        </p:nvSpPr>
        <p:spPr>
          <a:xfrm>
            <a:off x="5689903" y="2905566"/>
            <a:ext cx="1385808" cy="425366"/>
          </a:xfrm>
          <a:prstGeom prst="wedgeRoundRectCallout">
            <a:avLst>
              <a:gd name="adj1" fmla="val 168867"/>
              <a:gd name="adj2" fmla="val -263397"/>
              <a:gd name="adj3" fmla="val 16667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r>
              <a:rPr lang="zh-CN" altLang="en-US" sz="216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夹紧工装</a:t>
            </a:r>
            <a:endParaRPr lang="zh-CN" altLang="zh-CN" sz="216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标注 18"/>
          <p:cNvSpPr/>
          <p:nvPr/>
        </p:nvSpPr>
        <p:spPr>
          <a:xfrm>
            <a:off x="5689903" y="4024026"/>
            <a:ext cx="1385808" cy="425365"/>
          </a:xfrm>
          <a:prstGeom prst="wedgeRoundRectCallout">
            <a:avLst>
              <a:gd name="adj1" fmla="val 235657"/>
              <a:gd name="adj2" fmla="val -263777"/>
              <a:gd name="adj3" fmla="val 16667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r>
              <a:rPr lang="zh-CN" altLang="zh-CN" sz="216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旋转工装</a:t>
            </a:r>
            <a:endParaRPr lang="zh-CN" altLang="zh-CN" sz="216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标注 18"/>
          <p:cNvSpPr/>
          <p:nvPr/>
        </p:nvSpPr>
        <p:spPr>
          <a:xfrm>
            <a:off x="5689903" y="3420175"/>
            <a:ext cx="1385808" cy="425365"/>
          </a:xfrm>
          <a:prstGeom prst="wedgeRoundRectCallout">
            <a:avLst>
              <a:gd name="adj1" fmla="val 141247"/>
              <a:gd name="adj2" fmla="val -136811"/>
              <a:gd name="adj3" fmla="val 16667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r>
              <a:rPr lang="zh-CN" altLang="en-US" sz="216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安装</a:t>
            </a:r>
            <a:r>
              <a:rPr lang="zh-CN" altLang="zh-CN" sz="216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工装</a:t>
            </a:r>
            <a:endParaRPr lang="zh-CN" altLang="zh-CN" sz="216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89701" y="1460749"/>
            <a:ext cx="4345241" cy="4669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en-US" altLang="zh-CN" sz="1920" dirty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zh-CN" altLang="en-US" sz="1920" dirty="0">
                <a:latin typeface="Calibri" panose="020F0502020204030204" pitchFamily="34" charset="0"/>
                <a:cs typeface="Times New Roman" panose="02020603050405020304" pitchFamily="18" charset="0"/>
              </a:rPr>
              <a:t>试</a:t>
            </a:r>
            <a:r>
              <a:rPr lang="zh-CN" altLang="zh-CN" sz="1920" kern="1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验台具有制动控制器试验的装置（外置），</a:t>
            </a:r>
            <a:r>
              <a:rPr lang="zh-CN" altLang="en-US" sz="1920" kern="1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采用两组伺服电机作为驱动，</a:t>
            </a:r>
            <a:r>
              <a:rPr lang="zh-CN" altLang="zh-CN" sz="1920" kern="1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推动大小闸进行</a:t>
            </a:r>
            <a:r>
              <a:rPr lang="zh-CN" altLang="en-US" sz="1920" kern="1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例行或</a:t>
            </a:r>
            <a:r>
              <a:rPr lang="zh-CN" altLang="zh-CN" sz="1920" kern="1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疲劳试验，并可以设置任意起始位置和结束位置，疲劳试验期间起始位置和结束位置不会改变，并对试验次数、试验时间、试验数据进行记录。</a:t>
            </a:r>
            <a:endParaRPr lang="zh-CN" altLang="zh-CN" sz="1920" kern="12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zh-CN" sz="192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系统对控制器每个位置定义，每次试验从零位（比如运转位或系统零位）开始，通过伺服电机编码器来控制运行角度。</a:t>
            </a:r>
            <a:endParaRPr lang="zh-CN" altLang="zh-CN" sz="192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sz="324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58841" y="6186488"/>
            <a:ext cx="307666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837" y="1233568"/>
            <a:ext cx="6381715" cy="723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37" y="1938768"/>
            <a:ext cx="6381715" cy="403560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771715" y="1233568"/>
            <a:ext cx="730471" cy="11938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协议要求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393412" y="151365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Acrobat Document" showAsIcon="1" r:id="rId3" imgW="914400" imgH="828675" progId="AcroExch.Document.DC">
                  <p:embed/>
                </p:oleObj>
              </mc:Choice>
              <mc:Fallback>
                <p:oleObj name="Acrobat Document" showAsIcon="1" r:id="rId3" imgW="914400" imgH="828675" progId="AcroExch.Document.DC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3412" y="151365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5365" y="993140"/>
            <a:ext cx="6009640" cy="504825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8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8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8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sz="288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288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288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疲劳</a:t>
            </a:r>
            <a:r>
              <a:rPr lang="zh-CN" altLang="en-US" sz="288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1084546" y="993266"/>
            <a:ext cx="10024110" cy="592658"/>
          </a:xfrm>
        </p:spPr>
        <p:txBody>
          <a:bodyPr/>
          <a:lstStyle/>
          <a:p>
            <a:r>
              <a:rPr lang="zh-CN" altLang="en-US" sz="1920" dirty="0"/>
              <a:t>制动器试验装置元器件参数</a:t>
            </a:r>
            <a:endParaRPr lang="zh-CN" altLang="en-US" sz="1920" dirty="0"/>
          </a:p>
        </p:txBody>
      </p:sp>
      <p:sp>
        <p:nvSpPr>
          <p:cNvPr id="2" name="AutoShape 4" descr="https://www.yunzhijia.com/docrest/doc/user/downloadfile?fileId=5e4dda7d6d67ff33ebe6e91f&amp;big="/>
          <p:cNvSpPr>
            <a:spLocks noChangeAspect="1" noChangeArrowheads="1"/>
          </p:cNvSpPr>
          <p:nvPr/>
        </p:nvSpPr>
        <p:spPr bwMode="auto">
          <a:xfrm>
            <a:off x="796890" y="-173356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1489701" y="1460749"/>
            <a:ext cx="4345241" cy="2749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en-US" altLang="zh-CN" sz="1920" dirty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zh-CN" altLang="en-US" sz="1920" dirty="0">
                <a:latin typeface="Calibri" panose="020F0502020204030204" pitchFamily="34" charset="0"/>
                <a:cs typeface="Times New Roman" panose="02020603050405020304" pitchFamily="18" charset="0"/>
              </a:rPr>
              <a:t>试</a:t>
            </a:r>
            <a:r>
              <a:rPr lang="zh-CN" altLang="zh-CN" sz="1920" kern="1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验台采用两套西门子</a:t>
            </a:r>
            <a:r>
              <a:rPr lang="en-US" altLang="zh-CN" sz="1920" kern="1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V90</a:t>
            </a:r>
            <a:r>
              <a:rPr lang="zh-CN" altLang="en-US" sz="1920" kern="1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伺服控制器，通过</a:t>
            </a:r>
            <a:r>
              <a:rPr lang="en-US" altLang="zh-CN" sz="1920" kern="1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PROFINET</a:t>
            </a:r>
            <a:r>
              <a:rPr lang="zh-CN" altLang="en-US" sz="1920" kern="1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总线控制，可在程序内控制电机启停、位置、速度等参数，并且可以实时监控当前位置、速度等信息，做到闭环控制，保证试验的位置精度。</a:t>
            </a:r>
            <a:endParaRPr lang="zh-CN" altLang="en-US" sz="1920" kern="12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02040" y="6111875"/>
            <a:ext cx="2326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电机参数说明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9206230" y="1407795"/>
            <a:ext cx="426720" cy="10160"/>
          </a:xfrm>
          <a:prstGeom prst="lin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</a:t>
            </a: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故障模拟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试验实现方案</a:t>
            </a:r>
            <a:endParaRPr lang="zh-CN" altLang="en-US" sz="324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58841" y="6186488"/>
            <a:ext cx="307666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sp>
        <p:nvSpPr>
          <p:cNvPr id="9" name="矩形: 圆角 8"/>
          <p:cNvSpPr/>
          <p:nvPr/>
        </p:nvSpPr>
        <p:spPr>
          <a:xfrm>
            <a:off x="771715" y="1233568"/>
            <a:ext cx="730471" cy="11938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协议要求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71715" y="3300667"/>
            <a:ext cx="730471" cy="119388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试验台响应说明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1605372" y="3301746"/>
            <a:ext cx="9141714" cy="21610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、制动控制器故障试验，包括：硬线信号、通讯信号故障模拟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EPCU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控制模块（列车、制动、单独等）故障试验，包括：数字量、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模拟量、通讯信号故障模拟。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、制动显示屏</a:t>
            </a:r>
            <a:r>
              <a:rPr lang="zh-CN" altLang="en-US" sz="180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故障试验，包括：硬线信号、通讯信号故障模拟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610" y="1210818"/>
            <a:ext cx="9979152" cy="120624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01770" y="1009015"/>
            <a:ext cx="8025765" cy="54698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 </a:t>
            </a:r>
            <a:r>
              <a:rPr lang="en-US" altLang="zh-CN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试验实现方案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故障模拟</a:t>
            </a:r>
            <a:r>
              <a:rPr lang="en-US" altLang="zh-CN" sz="1920" dirty="0"/>
              <a:t>-</a:t>
            </a:r>
            <a:r>
              <a:rPr lang="zh-CN" altLang="en-US" sz="1920" dirty="0"/>
              <a:t>断路工装拓扑</a:t>
            </a:r>
            <a:endParaRPr lang="zh-CN" altLang="en-US" sz="192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38810" y="1511935"/>
            <a:ext cx="281051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/>
              <a:t>电气线路故障：试验台通过若干断路工装，可以断开制动显示器、大小闸、</a:t>
            </a:r>
            <a:r>
              <a:rPr lang="en-US" altLang="zh-CN"/>
              <a:t>EIU</a:t>
            </a:r>
            <a:r>
              <a:rPr lang="zh-CN" altLang="en-US"/>
              <a:t>、</a:t>
            </a:r>
            <a:r>
              <a:rPr lang="en-US" altLang="zh-CN"/>
              <a:t>EPCU</a:t>
            </a:r>
            <a:r>
              <a:rPr lang="zh-CN" altLang="en-US"/>
              <a:t>连接器内的任意一根线缆，从而达到模拟电气线路故障的目的。</a:t>
            </a:r>
            <a:endParaRPr lang="zh-CN" altLang="en-US"/>
          </a:p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/>
              <a:t>网络通讯故障：试验台与各模块之间进行</a:t>
            </a:r>
            <a:r>
              <a:rPr lang="en-US" altLang="zh-CN"/>
              <a:t>CAN</a:t>
            </a:r>
            <a:r>
              <a:rPr lang="zh-CN" altLang="en-US"/>
              <a:t>、</a:t>
            </a:r>
            <a:r>
              <a:rPr lang="en-US" altLang="zh-CN"/>
              <a:t>MVB</a:t>
            </a:r>
            <a:r>
              <a:rPr lang="zh-CN" altLang="en-US"/>
              <a:t>、以太网通讯，软件下发通讯故障。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69540" y="1845945"/>
            <a:ext cx="6852920" cy="403796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 </a:t>
            </a:r>
            <a:r>
              <a:rPr lang="en-US" altLang="zh-CN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1084555" y="918978"/>
            <a:ext cx="10024110" cy="592658"/>
          </a:xfrm>
        </p:spPr>
        <p:txBody>
          <a:bodyPr/>
          <a:lstStyle/>
          <a:p>
            <a:r>
              <a:rPr lang="zh-CN" altLang="en-US" sz="1920" dirty="0"/>
              <a:t>机械系统</a:t>
            </a:r>
            <a:r>
              <a:rPr lang="en-US" altLang="zh-CN" sz="1920" dirty="0"/>
              <a:t>-</a:t>
            </a:r>
            <a:r>
              <a:rPr lang="zh-CN" altLang="en-US" sz="1920" dirty="0"/>
              <a:t>试验台外型三维图</a:t>
            </a:r>
            <a:endParaRPr lang="zh-CN" altLang="en-US" sz="1920" dirty="0"/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94274" y="5982646"/>
            <a:ext cx="516254" cy="360346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8" name="圆角矩形标注 7"/>
          <p:cNvSpPr/>
          <p:nvPr/>
        </p:nvSpPr>
        <p:spPr>
          <a:xfrm>
            <a:off x="1104914" y="3551755"/>
            <a:ext cx="1037844" cy="626585"/>
          </a:xfrm>
          <a:prstGeom prst="wedgeRoundRectCallout">
            <a:avLst>
              <a:gd name="adj1" fmla="val 133443"/>
              <a:gd name="adj2" fmla="val 61528"/>
              <a:gd name="adj3" fmla="val 166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r>
              <a:rPr lang="zh-CN" altLang="en-US" sz="13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断路工装</a:t>
            </a:r>
            <a:endParaRPr lang="en-US" altLang="zh-CN" sz="132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9793443" y="4178340"/>
            <a:ext cx="1037844" cy="311155"/>
          </a:xfrm>
          <a:prstGeom prst="wedgeRoundRectCallout">
            <a:avLst>
              <a:gd name="adj1" fmla="val -175506"/>
              <a:gd name="adj2" fmla="val 1144"/>
              <a:gd name="adj3" fmla="val 166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r>
              <a:rPr lang="zh-CN" altLang="en-US" sz="13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操作台</a:t>
            </a:r>
            <a:endParaRPr lang="zh-CN" altLang="en-US" sz="132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章 </a:t>
            </a:r>
            <a:r>
              <a:rPr lang="en-US" altLang="zh-CN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试验实现方案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610210" y="6478591"/>
            <a:ext cx="4309110" cy="360727"/>
          </a:xfrm>
        </p:spPr>
        <p:txBody>
          <a:bodyPr/>
          <a:lstStyle/>
          <a:p>
            <a:pPr>
              <a:defRPr/>
            </a:pPr>
            <a:r>
              <a:rPr sz="1080" dirty="0"/>
              <a:t>中国中车股份有限公司 版权所有 </a:t>
            </a:r>
            <a:r>
              <a:rPr lang="en-US" altLang="zh-CN" sz="1080" dirty="0"/>
              <a:t>2015</a:t>
            </a:r>
            <a:endParaRPr lang="en-US" altLang="zh-CN" sz="1080" dirty="0"/>
          </a:p>
        </p:txBody>
      </p:sp>
      <p:sp>
        <p:nvSpPr>
          <p:cNvPr id="95" name="文本占位符 2"/>
          <p:cNvSpPr txBox="1"/>
          <p:nvPr/>
        </p:nvSpPr>
        <p:spPr bwMode="auto">
          <a:xfrm>
            <a:off x="866242" y="947198"/>
            <a:ext cx="10024110" cy="33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9700" tIns="54849" rIns="109700" bIns="54849" numCol="1" anchor="t" anchorCtr="0" compatLnSpc="1"/>
          <a:lstStyle>
            <a:lvl1pPr marL="3416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8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88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60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30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Char char="»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920" dirty="0">
                <a:latin typeface="+mn-ea"/>
              </a:rPr>
              <a:t>电气测控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主要元件清单</a:t>
            </a:r>
            <a:endParaRPr lang="zh-CN" altLang="en-US" sz="1920" dirty="0">
              <a:latin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10201" y="-62232"/>
            <a:ext cx="345440" cy="12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10" tIns="54854" rIns="109710" bIns="54854" numCol="1" anchor="ctr" anchorCtr="0" compatLnSpc="1">
            <a:spAutoFit/>
          </a:bodyPr>
          <a:lstStyle/>
          <a:p>
            <a:endParaRPr lang="zh-CN" altLang="en-US" sz="10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00156" y="1359955"/>
          <a:ext cx="9841230" cy="44335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4870"/>
                <a:gridCol w="4425950"/>
                <a:gridCol w="3280410"/>
              </a:tblGrid>
              <a:tr h="363220"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名称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型号参数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备注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</a:tr>
              <a:tr h="328930"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MVB</a:t>
                      </a:r>
                      <a:r>
                        <a:rPr lang="zh-CN" altLang="en-US" sz="1440" dirty="0"/>
                        <a:t>通讯卡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PCI</a:t>
                      </a:r>
                      <a:r>
                        <a:rPr lang="zh-CN" altLang="en-US" sz="1440" dirty="0"/>
                        <a:t>接口方式，</a:t>
                      </a:r>
                      <a:r>
                        <a:rPr lang="en-US" altLang="zh-CN" sz="1440" dirty="0"/>
                        <a:t>EMD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众志诚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</a:tr>
              <a:tr h="328295"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CAN</a:t>
                      </a:r>
                      <a:r>
                        <a:rPr lang="zh-CN" altLang="en-US" sz="1440" dirty="0"/>
                        <a:t>通讯卡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sz="1440" dirty="0">
                          <a:sym typeface="+mn-ea"/>
                        </a:rPr>
                        <a:t>USB转CAN通讯 2CAN USB2.0</a:t>
                      </a:r>
                      <a:r>
                        <a:rPr lang="zh-CN" altLang="en-US" sz="1440" dirty="0">
                          <a:sym typeface="+mn-ea"/>
                        </a:rPr>
                        <a:t> 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研华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</a:tr>
              <a:tr h="328295"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直流可调电源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 DC0～35V 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5A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，双通道可调</a:t>
                      </a:r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邮科</a:t>
                      </a:r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328930">
                <a:tc>
                  <a:txBody>
                    <a:bodyPr/>
                    <a:lstStyle/>
                    <a:p>
                      <a:r>
                        <a:rPr lang="zh-CN" altLang="en-US" sz="1440" dirty="0">
                          <a:sym typeface="+mn-ea"/>
                        </a:rPr>
                        <a:t>直流可调电源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320" dirty="0">
                          <a:effectLst/>
                          <a:latin typeface="+mn-ea"/>
                          <a:sym typeface="+mn-ea"/>
                        </a:rPr>
                        <a:t>DC0～150V </a:t>
                      </a:r>
                      <a:r>
                        <a:rPr lang="zh-CN" altLang="en-US" sz="1320" dirty="0">
                          <a:effectLst/>
                          <a:latin typeface="+mn-ea"/>
                          <a:sym typeface="+mn-ea"/>
                        </a:rPr>
                        <a:t>，</a:t>
                      </a:r>
                      <a:r>
                        <a:rPr lang="en-US" sz="1320" dirty="0">
                          <a:effectLst/>
                          <a:latin typeface="+mn-ea"/>
                          <a:sym typeface="+mn-ea"/>
                        </a:rPr>
                        <a:t>5A</a:t>
                      </a:r>
                      <a:r>
                        <a:rPr lang="zh-CN" altLang="en-US" sz="1320" dirty="0">
                          <a:effectLst/>
                          <a:latin typeface="+mn-ea"/>
                          <a:sym typeface="+mn-ea"/>
                        </a:rPr>
                        <a:t>，双通道可调</a:t>
                      </a:r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320" dirty="0">
                          <a:effectLst/>
                          <a:latin typeface="+mn-ea"/>
                          <a:sym typeface="+mn-ea"/>
                        </a:rPr>
                        <a:t>邮科</a:t>
                      </a:r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TRDP</a:t>
                      </a:r>
                      <a:r>
                        <a:rPr lang="zh-CN" altLang="en-US" sz="1440" dirty="0"/>
                        <a:t>网关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 标准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M12-D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型接口，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路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TRDP,1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路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UDP</a:t>
                      </a:r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众志诚</a:t>
                      </a:r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328930">
                <a:tc>
                  <a:txBody>
                    <a:bodyPr/>
                    <a:lstStyle/>
                    <a:p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40" dirty="0"/>
                    </a:p>
                  </a:txBody>
                  <a:tcPr marL="109728" marR="109728" marT="54864" marB="54864"/>
                </a:tc>
              </a:tr>
              <a:tr h="328295">
                <a:tc>
                  <a:txBody>
                    <a:bodyPr/>
                    <a:lstStyle/>
                    <a:p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endParaRPr lang="it-IT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328295">
                <a:tc>
                  <a:txBody>
                    <a:bodyPr/>
                    <a:lstStyle/>
                    <a:p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328930">
                <a:tc>
                  <a:txBody>
                    <a:bodyPr/>
                    <a:lstStyle/>
                    <a:p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328295">
                <a:tc>
                  <a:txBody>
                    <a:bodyPr/>
                    <a:lstStyle/>
                    <a:p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328930">
                <a:tc>
                  <a:txBody>
                    <a:bodyPr/>
                    <a:lstStyle/>
                    <a:p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401320">
                <a:tc>
                  <a:txBody>
                    <a:bodyPr/>
                    <a:lstStyle/>
                    <a:p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制动控制器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元器件参数</a:t>
            </a:r>
            <a:endParaRPr lang="zh-CN" altLang="en-US" sz="192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977900" y="159194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MVB</a:t>
            </a:r>
            <a:r>
              <a:rPr lang="zh-CN" altLang="en-US"/>
              <a:t>通讯模块参数</a:t>
            </a:r>
            <a:r>
              <a:rPr lang="en-US" altLang="zh-CN"/>
              <a:t>: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8190" y="1855470"/>
            <a:ext cx="4953000" cy="2895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7900" y="2145665"/>
            <a:ext cx="5514975" cy="40195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7900" y="2040255"/>
            <a:ext cx="8858885" cy="38931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制动控制器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元器件参数</a:t>
            </a:r>
            <a:endParaRPr lang="zh-CN" altLang="en-US" sz="192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977900" y="159194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CAN</a:t>
            </a:r>
            <a:r>
              <a:rPr lang="zh-CN" altLang="en-US"/>
              <a:t>通讯模块参数</a:t>
            </a:r>
            <a:r>
              <a:rPr lang="en-US" altLang="zh-CN"/>
              <a:t>: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41945" y="2040255"/>
            <a:ext cx="3164840" cy="18211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制动控制器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元器件参数</a:t>
            </a:r>
            <a:endParaRPr lang="zh-CN" altLang="en-US" sz="192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77900" y="1663700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可调电源参数</a:t>
            </a:r>
            <a:r>
              <a:rPr lang="en-US" altLang="zh-CN"/>
              <a:t>: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77900" y="2038350"/>
            <a:ext cx="5924550" cy="3324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605" y="2466975"/>
            <a:ext cx="4000500" cy="2895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制动显示屏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元器件参数</a:t>
            </a:r>
            <a:endParaRPr lang="zh-CN" altLang="en-US" sz="192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77900" y="1663700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可调电源参数</a:t>
            </a:r>
            <a:r>
              <a:rPr lang="en-US" altLang="zh-CN"/>
              <a:t>: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605" y="2466975"/>
            <a:ext cx="4000500" cy="289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30" y="2238375"/>
            <a:ext cx="6105525" cy="3352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制动控制器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元器件参数</a:t>
            </a:r>
            <a:endParaRPr lang="zh-CN" altLang="en-US" sz="192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977900" y="159194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TRDP</a:t>
            </a:r>
            <a:r>
              <a:rPr lang="zh-CN" altLang="en-US"/>
              <a:t>通讯模块参数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39165" y="2202180"/>
            <a:ext cx="586359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产品特性</a:t>
            </a:r>
            <a:endParaRPr lang="zh-CN" altLang="en-US" sz="1200"/>
          </a:p>
          <a:p>
            <a:r>
              <a:rPr lang="zh-CN" altLang="en-US" sz="1200"/>
              <a:t> 2 路 100M 强制全双工以太网接口，2KV 电磁隔离，默认配置为 MDI 模式；</a:t>
            </a:r>
            <a:endParaRPr lang="zh-CN" altLang="en-US" sz="1200"/>
          </a:p>
          <a:p>
            <a:r>
              <a:rPr lang="zh-CN" altLang="en-US" sz="1200"/>
              <a:t> 以太网自带隔离变压器，隔离耐压 2500V；</a:t>
            </a:r>
            <a:endParaRPr lang="zh-CN" altLang="en-US" sz="1200"/>
          </a:p>
          <a:p>
            <a:r>
              <a:rPr lang="zh-CN" altLang="en-US" sz="1200"/>
              <a:t> 以太网协议符合 IEC61375-2-3 与 IEC61375-3-4 的要求，支持 TRDP 协议；</a:t>
            </a:r>
            <a:endParaRPr lang="zh-CN" altLang="en-US" sz="1200"/>
          </a:p>
          <a:p>
            <a:r>
              <a:rPr lang="zh-CN" altLang="en-US" sz="1200"/>
              <a:t> 支持 TRDP 过程数据（PD 模式）和消息数据（MD 模式），支持 SDTV2 安全数据；</a:t>
            </a:r>
            <a:endParaRPr lang="zh-CN" altLang="en-US" sz="1200"/>
          </a:p>
          <a:p>
            <a:r>
              <a:rPr lang="zh-CN" altLang="en-US" sz="1200"/>
              <a:t> 以太网支持 TTDB 自动获取列车动态和静态拓扑；</a:t>
            </a:r>
            <a:endParaRPr lang="zh-CN" altLang="en-US" sz="1200"/>
          </a:p>
          <a:p>
            <a:r>
              <a:rPr lang="zh-CN" altLang="en-US" sz="1200"/>
              <a:t> MAC 地址全球唯一；</a:t>
            </a:r>
            <a:endParaRPr lang="zh-CN" altLang="en-US" sz="1200"/>
          </a:p>
          <a:p>
            <a:r>
              <a:rPr lang="zh-CN" altLang="en-US" sz="1200"/>
              <a:t> 以太网支持 TSN-DNS，满足通过域名实现通讯的需求；</a:t>
            </a:r>
            <a:endParaRPr lang="zh-CN" altLang="en-US" sz="1200"/>
          </a:p>
          <a:p>
            <a:r>
              <a:rPr lang="zh-CN" altLang="en-US" sz="1200"/>
              <a:t> 支持 4-32 个 TRDP 模块 COMID 端口接收，发送报文 COMID 动态调整。</a:t>
            </a:r>
            <a:endParaRPr lang="zh-CN" altLang="en-US" sz="1200"/>
          </a:p>
          <a:p>
            <a:r>
              <a:rPr lang="zh-CN" altLang="en-US" sz="1200"/>
              <a:t> SPI 固定为网卡与用户主控板（PLC 或者控制器 MCU）之间通过 SPI 进行通信，客户主控设备（MCU）为主，本网卡为从。</a:t>
            </a:r>
            <a:endParaRPr lang="zh-CN" altLang="en-US" sz="1200"/>
          </a:p>
          <a:p>
            <a:r>
              <a:rPr lang="zh-CN" altLang="en-US" sz="1200"/>
              <a:t> SPI 限定工作在模式 0(CPOL、CPHA 均为 0)数据长度限定为 8 位，MSB 高位先传输；</a:t>
            </a:r>
            <a:endParaRPr lang="zh-CN" altLang="en-US" sz="1200"/>
          </a:p>
          <a:p>
            <a:r>
              <a:rPr lang="zh-CN" altLang="en-US" sz="1200"/>
              <a:t> SPI 协议转换最高通信速率为 2.25Mbps；</a:t>
            </a:r>
            <a:endParaRPr lang="zh-CN" altLang="en-US" sz="1200"/>
          </a:p>
          <a:p>
            <a:r>
              <a:rPr lang="zh-CN" altLang="en-US" sz="1200"/>
              <a:t> 主电源采用 5V 供电；</a:t>
            </a:r>
            <a:endParaRPr lang="zh-CN" altLang="en-US" sz="1200"/>
          </a:p>
          <a:p>
            <a:r>
              <a:rPr lang="zh-CN" altLang="en-US" sz="1200"/>
              <a:t> 工作温度：-40℃ ～ +85℃</a:t>
            </a:r>
            <a:endParaRPr lang="zh-CN" altLang="en-US" sz="1200"/>
          </a:p>
          <a:p>
            <a:r>
              <a:rPr lang="zh-CN" altLang="en-US" sz="1200"/>
              <a:t> 存储温度：-40℃ ～ +85℃</a:t>
            </a:r>
            <a:endParaRPr lang="zh-CN" altLang="en-US" sz="1200"/>
          </a:p>
          <a:p>
            <a:r>
              <a:rPr lang="zh-CN" altLang="en-US" sz="1200"/>
              <a:t> 最大相对湿度：90%</a:t>
            </a:r>
            <a:endParaRPr lang="zh-CN" altLang="en-US" sz="12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02755" y="1898650"/>
            <a:ext cx="5219065" cy="2740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610210" y="6478591"/>
            <a:ext cx="4309110" cy="360727"/>
          </a:xfrm>
        </p:spPr>
        <p:txBody>
          <a:bodyPr/>
          <a:lstStyle/>
          <a:p>
            <a:pPr>
              <a:defRPr/>
            </a:pPr>
            <a:r>
              <a:rPr sz="1080"/>
              <a:t>中国中车股份有限公司 版权所有 </a:t>
            </a:r>
            <a:r>
              <a:rPr lang="en-US" altLang="zh-CN" sz="1080"/>
              <a:t>2015</a:t>
            </a:r>
            <a:endParaRPr lang="en-US" altLang="zh-CN" sz="1080"/>
          </a:p>
        </p:txBody>
      </p:sp>
      <p:sp>
        <p:nvSpPr>
          <p:cNvPr id="95" name="文本占位符 2"/>
          <p:cNvSpPr txBox="1"/>
          <p:nvPr/>
        </p:nvSpPr>
        <p:spPr bwMode="auto">
          <a:xfrm>
            <a:off x="866242" y="947198"/>
            <a:ext cx="10024110" cy="33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9700" tIns="54849" rIns="109700" bIns="54849" numCol="1" anchor="t" anchorCtr="0" compatLnSpc="1"/>
          <a:lstStyle>
            <a:lvl1pPr marL="3416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8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88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60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30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Char char="»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920" dirty="0"/>
              <a:t>电气测控</a:t>
            </a:r>
            <a:r>
              <a:rPr lang="en-US" altLang="zh-CN" sz="1920" dirty="0"/>
              <a:t>-</a:t>
            </a:r>
            <a:r>
              <a:rPr lang="zh-CN" altLang="en-US" sz="1920" dirty="0"/>
              <a:t>组成拓扑</a:t>
            </a:r>
            <a:endParaRPr lang="zh-CN" altLang="en-US" sz="192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10201" y="-62232"/>
            <a:ext cx="345440" cy="12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10" tIns="54854" rIns="109710" bIns="54854" numCol="1" anchor="ctr" anchorCtr="0" compatLnSpc="1">
            <a:spAutoFit/>
          </a:bodyPr>
          <a:lstStyle/>
          <a:p>
            <a:endParaRPr lang="zh-CN" altLang="en-US" sz="10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449" y="1395628"/>
            <a:ext cx="8593866" cy="536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制动显示屏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断路工装示意图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9185" y="1751330"/>
            <a:ext cx="1931670" cy="19316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94650" y="3595370"/>
            <a:ext cx="1918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船型开关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96365" y="1663700"/>
            <a:ext cx="4010025" cy="461962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3963035" y="3152140"/>
            <a:ext cx="3498850" cy="1541145"/>
          </a:xfrm>
          <a:prstGeom prst="straightConnector1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制动控制器</a:t>
            </a: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实现方案</a:t>
            </a:r>
            <a:endParaRPr lang="zh-CN" altLang="en-US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58841" y="6186488"/>
            <a:ext cx="307666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sp>
        <p:nvSpPr>
          <p:cNvPr id="9" name="矩形: 圆角 8"/>
          <p:cNvSpPr/>
          <p:nvPr/>
        </p:nvSpPr>
        <p:spPr>
          <a:xfrm>
            <a:off x="771715" y="1046116"/>
            <a:ext cx="730471" cy="11938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协议要求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49646" y="2449068"/>
            <a:ext cx="730758" cy="166954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制动控制器：</a:t>
            </a:r>
            <a:endParaRPr lang="zh-CN" altLang="en-US" sz="1680" dirty="0">
              <a:solidFill>
                <a:schemeClr val="tx1"/>
              </a:solidFill>
            </a:endParaRPr>
          </a:p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技术需求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82420" y="1974215"/>
          <a:ext cx="10337846" cy="4347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35"/>
                <a:gridCol w="978535"/>
                <a:gridCol w="4026581"/>
                <a:gridCol w="4798695"/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试验项目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功能需求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实现方案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</a:tr>
              <a:tr h="13817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检测记录对外输出CAN及硬线是否正常。</a:t>
                      </a: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</a:t>
                      </a:r>
                      <a:r>
                        <a:rPr kumimoji="0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试验台需要能接受、发送CAN，双路冗余，波特率250k，标准帧，发送CANID可设置，数据内容可设置，发送次数、周期可设置。接收数据按协议解析、显示、逻辑处理、周期计算（根据目标周期报警，待确认）。</a:t>
                      </a:r>
                      <a:endParaRPr kumimoji="0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试验台根据通讯协议，生成通讯界面，CANID、数据内容、发送周期可设置。对接收到的CAN数据进行协议解析显示，不做逻辑处理，周期计算功能需根据SDK开发包进行编程测试验证才能确定，建议采用CAN模块自带软件进行数据采集，导出后自行分析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</a:tr>
              <a:tr h="1277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读出编码器、微动开关、手柄位置之间的信息。</a:t>
                      </a: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编码器采集功能：不少于4路，SSI数据采集，14位或16位，读出编码器的值并显示、提示。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采用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SSI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485/422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通讯模块，将SSI数据进行采集，显示，可以实现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</a:tr>
              <a:tr h="127698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安全模拟与导向</a:t>
                      </a: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CAN总线、编码器、电源的开断工装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设计工装，对通讯线、硬线信号进行开断控制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56" y="1241011"/>
            <a:ext cx="8037002" cy="67510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制动控制器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制动控制器故障模拟</a:t>
            </a:r>
            <a:r>
              <a:rPr lang="en-US" altLang="zh-CN" sz="1920" dirty="0"/>
              <a:t>-</a:t>
            </a:r>
            <a:r>
              <a:rPr lang="zh-CN" altLang="en-US" sz="1920" dirty="0"/>
              <a:t>示意图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-3427905" y="3857624"/>
            <a:ext cx="213253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0315" y="1612900"/>
            <a:ext cx="9962515" cy="43700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制动控制器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大小闸故障模拟参数</a:t>
            </a:r>
            <a:endParaRPr lang="zh-CN" altLang="en-US" sz="192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919773" y="1511636"/>
            <a:ext cx="1035367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zh-CN" dirty="0"/>
              <a:t>试验台与大小闸之间能接受、发送</a:t>
            </a:r>
            <a:r>
              <a:rPr lang="en-US" altLang="zh-CN" dirty="0"/>
              <a:t>CAN</a:t>
            </a:r>
            <a:r>
              <a:rPr lang="zh-CN" altLang="zh-CN" dirty="0"/>
              <a:t>，双路冗余。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zh-CN" dirty="0"/>
              <a:t>试验台可采集</a:t>
            </a:r>
            <a:r>
              <a:rPr lang="en-US" altLang="zh-CN" dirty="0"/>
              <a:t>2</a:t>
            </a:r>
            <a:r>
              <a:rPr lang="zh-CN" altLang="zh-CN" dirty="0"/>
              <a:t>路</a:t>
            </a:r>
            <a:r>
              <a:rPr lang="en-US" altLang="zh-CN" dirty="0"/>
              <a:t>24V</a:t>
            </a:r>
            <a:r>
              <a:rPr lang="zh-CN" altLang="en-US" dirty="0"/>
              <a:t>负</a:t>
            </a:r>
            <a:r>
              <a:rPr lang="zh-CN" altLang="zh-CN" dirty="0"/>
              <a:t>、</a:t>
            </a:r>
            <a:r>
              <a:rPr lang="en-US" altLang="zh-CN" dirty="0"/>
              <a:t>10</a:t>
            </a:r>
            <a:r>
              <a:rPr lang="zh-CN" altLang="zh-CN" dirty="0"/>
              <a:t>路</a:t>
            </a:r>
            <a:r>
              <a:rPr lang="en-US" altLang="zh-CN" dirty="0"/>
              <a:t>24V</a:t>
            </a:r>
            <a:r>
              <a:rPr lang="zh-CN" altLang="en-US" dirty="0"/>
              <a:t>正</a:t>
            </a:r>
            <a:r>
              <a:rPr lang="zh-CN" altLang="zh-CN" dirty="0"/>
              <a:t>的开关量信号，并显示。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zh-CN" dirty="0"/>
              <a:t>试验台提供</a:t>
            </a:r>
            <a:r>
              <a:rPr lang="en-US" altLang="zh-CN" dirty="0"/>
              <a:t>12</a:t>
            </a:r>
            <a:r>
              <a:rPr lang="zh-CN" altLang="zh-CN" dirty="0"/>
              <a:t>路</a:t>
            </a:r>
            <a:r>
              <a:rPr lang="en-US" altLang="zh-CN" dirty="0"/>
              <a:t>DC24V</a:t>
            </a:r>
            <a:r>
              <a:rPr lang="zh-CN" altLang="zh-CN" dirty="0"/>
              <a:t>开关量输出控制，并显示。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zh-CN" dirty="0"/>
              <a:t>试验台在大小闸内部连接器的断路工装内，将</a:t>
            </a:r>
            <a:r>
              <a:rPr lang="en-US" altLang="zh-CN" dirty="0"/>
              <a:t>SSI</a:t>
            </a:r>
            <a:r>
              <a:rPr lang="zh-CN" altLang="zh-CN" dirty="0"/>
              <a:t>数据通过</a:t>
            </a:r>
            <a:r>
              <a:rPr lang="zh-CN" altLang="en-US" dirty="0"/>
              <a:t>线路</a:t>
            </a:r>
            <a:r>
              <a:rPr lang="zh-CN" altLang="zh-CN" dirty="0"/>
              <a:t>分成</a:t>
            </a:r>
            <a:r>
              <a:rPr lang="en-US" altLang="zh-CN" dirty="0"/>
              <a:t>2</a:t>
            </a:r>
            <a:r>
              <a:rPr lang="zh-CN" altLang="zh-CN" dirty="0"/>
              <a:t>路信号，</a:t>
            </a:r>
            <a:r>
              <a:rPr lang="en-US" altLang="zh-CN" dirty="0"/>
              <a:t>1</a:t>
            </a:r>
            <a:r>
              <a:rPr lang="zh-CN" altLang="zh-CN" dirty="0"/>
              <a:t>路信号经原路进入到大小闸的板子，</a:t>
            </a:r>
            <a:r>
              <a:rPr lang="en-US" altLang="zh-CN" dirty="0"/>
              <a:t>1</a:t>
            </a:r>
            <a:r>
              <a:rPr lang="zh-CN" altLang="zh-CN" dirty="0"/>
              <a:t>路信号通过</a:t>
            </a:r>
            <a:r>
              <a:rPr lang="en-US" altLang="zh-CN" dirty="0"/>
              <a:t>SSI</a:t>
            </a:r>
            <a:r>
              <a:rPr lang="zh-CN" altLang="zh-CN" dirty="0"/>
              <a:t>转</a:t>
            </a:r>
            <a:r>
              <a:rPr lang="en-US" altLang="zh-CN" dirty="0"/>
              <a:t>485</a:t>
            </a:r>
            <a:r>
              <a:rPr lang="zh-CN" altLang="zh-CN" dirty="0"/>
              <a:t>模块进行采集，显示。同时，试验台可在大小闸内部连接器的断路工装内检测</a:t>
            </a:r>
            <a:r>
              <a:rPr lang="en-US" altLang="zh-CN" dirty="0"/>
              <a:t>5</a:t>
            </a:r>
            <a:r>
              <a:rPr lang="zh-CN" altLang="en-US" dirty="0"/>
              <a:t>路</a:t>
            </a:r>
            <a:r>
              <a:rPr lang="en-US" altLang="zh-CN" dirty="0"/>
              <a:t>DC24V</a:t>
            </a:r>
            <a:r>
              <a:rPr lang="zh-CN" altLang="zh-CN" dirty="0"/>
              <a:t>开关量输出信号。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</a:t>
            </a:r>
            <a:r>
              <a:rPr lang="zh-CN" altLang="zh-CN" dirty="0"/>
              <a:t>断路工装：试验台对两个大小闸的其中一个设置断路工装，可单独断开外部和内部连接器的任意线缆。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6.</a:t>
            </a:r>
            <a:r>
              <a:rPr lang="zh-CN" altLang="zh-CN" dirty="0"/>
              <a:t>试验台使用双通道</a:t>
            </a:r>
            <a:r>
              <a:rPr lang="en-US" altLang="zh-CN" dirty="0"/>
              <a:t>DC0~32V/5A</a:t>
            </a:r>
            <a:r>
              <a:rPr lang="zh-CN" altLang="zh-CN" dirty="0"/>
              <a:t>可调电源对大小闸进行供电，任一路可通过手动进行电压调节。</a:t>
            </a:r>
            <a:endParaRPr lang="zh-CN" altLang="zh-CN" dirty="0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en-US" altLang="zh-CN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制动显示屏</a:t>
            </a: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b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实现方案</a:t>
            </a:r>
            <a:endParaRPr lang="zh-CN" altLang="en-US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58841" y="6186488"/>
            <a:ext cx="307666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sp>
        <p:nvSpPr>
          <p:cNvPr id="9" name="矩形: 圆角 8"/>
          <p:cNvSpPr/>
          <p:nvPr/>
        </p:nvSpPr>
        <p:spPr>
          <a:xfrm>
            <a:off x="771715" y="1046116"/>
            <a:ext cx="730471" cy="11938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协议要求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49646" y="2449068"/>
            <a:ext cx="730758" cy="16276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制动显示屏：技术需求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82420" y="1916430"/>
          <a:ext cx="10460285" cy="450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25"/>
                <a:gridCol w="1307465"/>
                <a:gridCol w="3526015"/>
                <a:gridCol w="5020380"/>
              </a:tblGrid>
              <a:tr h="521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序号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试验项目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功能需求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实现方案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</a:tr>
              <a:tr h="139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检查记录CAN通信状态。（程序周期、掉电保护机制、通信周期）</a:t>
                      </a:r>
                      <a:endParaRPr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试</a:t>
                      </a:r>
                      <a:r>
                        <a:rPr kumimoji="0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验台需要能接受</a:t>
                      </a:r>
                      <a:r>
                        <a:rPr kumimoji="0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、发送CAN，双路冗余，波特率250k，标准帧，发送CANID可设置，数据内容可设置，发送次数、周期可设置。接收数据按协议解析、显示、逻辑处理、周期计算（根据目标周期报警，待确认）。</a:t>
                      </a:r>
                      <a:endParaRPr kumimoji="0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试验台根据通讯协议，生成通讯界面，CANID、数据内容、发送周期可设置。对接收到的CAN数据进行协议解析显示，不做逻辑处理，周期计算功能需根据SDK开发包进行编程测试验证才能确定，建议采用CAN模块自带软件进行数据采集，导出后自行分析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</a:tr>
              <a:tr h="12941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>
                        <a:buNone/>
                      </a:pP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安全模拟与导向（断路、短路、切换）</a:t>
                      </a: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>
                        <a:buNone/>
                      </a:pP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kumimoji="0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掉电保护机制：试验台发出掉电指令，同时记录当前时间，同时检测CAN数据，记录CAN数据中断的时刻，计算两个时间之间的差值。</a:t>
                      </a:r>
                      <a:endParaRPr kumimoji="0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试验方案为：试验台PC机发出指令控制PLC执行掉电动作开始计时，试验台PC机接收CAN数据，直到无接收数据后停止计划。中间涉及到通讯延时（约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150ms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），存在时间计算不精确的问题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</a:tr>
              <a:tr h="1293495">
                <a:tc vMerge="1">
                  <a:tcPr marL="4118" marR="4118" marT="4118" marB="0" anchor="ctr"/>
                </a:tc>
                <a:tc vMerge="1">
                  <a:tcPr marL="4118" marR="4118" marT="4118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kumimoji="0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两路CAN总线的短路、断路工装。</a:t>
                      </a:r>
                      <a:endParaRPr kumimoji="0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设计工装，对通讯线、硬线信号进行开断控制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ctr">
                        <a:buNone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56" y="1241011"/>
            <a:ext cx="8037002" cy="67510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制动显示屏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制动显示屏故障模拟</a:t>
            </a:r>
            <a:r>
              <a:rPr lang="en-US" altLang="zh-CN" sz="1920" dirty="0"/>
              <a:t>-</a:t>
            </a:r>
            <a:r>
              <a:rPr lang="zh-CN" altLang="en-US" sz="1920" dirty="0"/>
              <a:t>示意图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-3427905" y="3857624"/>
            <a:ext cx="213253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 flipV="1">
            <a:off x="-217728" y="4077270"/>
            <a:ext cx="189343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4810" y="1511935"/>
            <a:ext cx="8883650" cy="393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制动显示屏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制动显示屏</a:t>
            </a:r>
            <a:r>
              <a:rPr lang="zh-CN" altLang="en-US" sz="1920" dirty="0">
                <a:sym typeface="+mn-ea"/>
              </a:rPr>
              <a:t>故障模拟参数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919773" y="1511636"/>
            <a:ext cx="1035367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zh-CN" dirty="0"/>
              <a:t>试验台与制动显示屏之间能接受、发送</a:t>
            </a:r>
            <a:r>
              <a:rPr lang="en-US" altLang="zh-CN" dirty="0"/>
              <a:t>CAN</a:t>
            </a:r>
            <a:r>
              <a:rPr lang="zh-CN" altLang="zh-CN" dirty="0"/>
              <a:t>，双路冗余。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zh-CN" dirty="0"/>
              <a:t>试验台可以控制制动显示屏的供电电源，进而进行掉电保护机制试验。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 </a:t>
            </a:r>
            <a:r>
              <a:rPr lang="zh-CN" altLang="zh-CN" dirty="0"/>
              <a:t>断路工装：试验台设置断路工装，可断开制动显示屏两个连接器的任意线缆（制动显示屏的测试航插除外）。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zh-CN" dirty="0"/>
              <a:t>试验台使用</a:t>
            </a:r>
            <a:r>
              <a:rPr lang="en-US" altLang="zh-CN" dirty="0"/>
              <a:t>DC0~150V/5A</a:t>
            </a:r>
            <a:r>
              <a:rPr lang="zh-CN" altLang="zh-CN" dirty="0"/>
              <a:t>可调电源对制动显示屏进行供电，可通过手动进行电压调节。</a:t>
            </a:r>
            <a:endParaRPr lang="zh-CN" altLang="zh-CN" dirty="0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</a:t>
            </a:r>
            <a:r>
              <a:rPr lang="en-US" altLang="zh-CN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制动显示屏</a:t>
            </a: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b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58841" y="6186488"/>
            <a:ext cx="307666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sp>
        <p:nvSpPr>
          <p:cNvPr id="10" name="矩形: 圆角 9"/>
          <p:cNvSpPr/>
          <p:nvPr/>
        </p:nvSpPr>
        <p:spPr>
          <a:xfrm>
            <a:off x="751551" y="1157478"/>
            <a:ext cx="730758" cy="166954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80" dirty="0">
                <a:solidFill>
                  <a:schemeClr val="tx1"/>
                </a:solidFill>
              </a:rPr>
              <a:t>CAN</a:t>
            </a:r>
            <a:r>
              <a:rPr lang="zh-CN" altLang="en-US" sz="1680" dirty="0">
                <a:solidFill>
                  <a:schemeClr val="tx1"/>
                </a:solidFill>
              </a:rPr>
              <a:t>通讯设计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7990" y="1157605"/>
            <a:ext cx="10379075" cy="46380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zh-CN" alt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BCU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试验</a:t>
            </a: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方案</a:t>
            </a:r>
            <a:endParaRPr lang="zh-CN" altLang="en-US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58841" y="6186488"/>
            <a:ext cx="307666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sp>
        <p:nvSpPr>
          <p:cNvPr id="10" name="矩形: 圆角 9"/>
          <p:cNvSpPr/>
          <p:nvPr/>
        </p:nvSpPr>
        <p:spPr>
          <a:xfrm>
            <a:off x="259426" y="1840103"/>
            <a:ext cx="730758" cy="16276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80" dirty="0">
                <a:solidFill>
                  <a:schemeClr val="tx1"/>
                </a:solidFill>
              </a:rPr>
              <a:t>BCU</a:t>
            </a:r>
            <a:r>
              <a:rPr lang="zh-CN" altLang="en-US" sz="1680" dirty="0">
                <a:solidFill>
                  <a:schemeClr val="tx1"/>
                </a:solidFill>
              </a:rPr>
              <a:t>：技术需求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82420" y="1090295"/>
          <a:ext cx="10221595" cy="541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75"/>
                <a:gridCol w="1126490"/>
                <a:gridCol w="4086860"/>
                <a:gridCol w="4598670"/>
              </a:tblGrid>
              <a:tr h="591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序号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试验项目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功能需求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实现方案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</a:tr>
              <a:tr h="2955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检测记录对外输出</a:t>
                      </a:r>
                      <a:r>
                        <a:rPr 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网络通讯数据</a:t>
                      </a:r>
                      <a:r>
                        <a:rPr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</a:t>
                      </a:r>
                      <a:r>
                        <a:rPr kumimoji="0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.CAN通信：试验台需要能接受、发送CAN，双路冗余，波特率250k，标准帧，发送CANID可设置，数据内容可设置，发送次数、周期可设置。接收数据按协议解析、显示、逻辑处理、周期计算（根据目标周期报警，待确认）。</a:t>
                      </a:r>
                      <a:endParaRPr kumimoji="0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</a:t>
                      </a:r>
                      <a:r>
                        <a:rPr kumimoji="0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VB、TRDP以太网：试验台需要能接受、发送网络信号，双路冗余，以太网双网口，发送端口、IP可设置，数据内容可设置。接收数据按协议解析、显示、逻辑处理、周期计算（根据目标周期报警，待确认），用户可根据不同的车型自主配置协议。</a:t>
                      </a:r>
                      <a:endParaRPr kumimoji="0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试验台根据通讯协议，生成通讯界面，发送端口、IP可设置，数据内容可设置。接收数据按协议解析、显示，不做逻辑处理，周期计算功能与MVB\TRDP通讯模块供应商沟通后，确认没有函数接口，无法实现周期计算。可考虑采用网络通讯分析仪器进行分析，但成本高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</a:tr>
              <a:tr h="1866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>
                        <a:buNone/>
                      </a:pP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安全模拟与导向（断路、短路、切换）</a:t>
                      </a: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>
                        <a:buNone/>
                      </a:pP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kumimoji="0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输入响应测试：试验台发出开关量控制信号，记录当前时间，等待BCU反馈，计算两者之间的时间差，判断BCU的响应延时。</a:t>
                      </a:r>
                      <a:endParaRPr kumimoji="0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响应时间测试，可以采用数字量输入采集板卡，接入16路输出信号和26路输入信号，计算机采样计算动作时间。这里会存在一定的延时，影响采集精度。（或者采用示波器，抓波形，人工分析，这种方式就很精确，没有误差）需要指定发出信号的点位，和接收信号的点位。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</a:t>
            </a:r>
            <a:r>
              <a:rPr lang="zh-CN" alt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BCU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试验</a:t>
            </a: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方案</a:t>
            </a:r>
            <a:endParaRPr lang="zh-CN" altLang="en-US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58841" y="6186488"/>
            <a:ext cx="307666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sp>
        <p:nvSpPr>
          <p:cNvPr id="10" name="矩形: 圆角 9"/>
          <p:cNvSpPr/>
          <p:nvPr/>
        </p:nvSpPr>
        <p:spPr>
          <a:xfrm>
            <a:off x="592801" y="1090168"/>
            <a:ext cx="730758" cy="16276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80" dirty="0">
                <a:solidFill>
                  <a:schemeClr val="tx1"/>
                </a:solidFill>
              </a:rPr>
              <a:t>BCU</a:t>
            </a:r>
            <a:r>
              <a:rPr lang="zh-CN" altLang="en-US" sz="1680" dirty="0">
                <a:solidFill>
                  <a:schemeClr val="tx1"/>
                </a:solidFill>
              </a:rPr>
              <a:t>：技术需求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82420" y="1090295"/>
          <a:ext cx="10221595" cy="541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75"/>
                <a:gridCol w="1126490"/>
                <a:gridCol w="4086860"/>
                <a:gridCol w="4598670"/>
              </a:tblGrid>
              <a:tr h="5911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序号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试验项目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功能需求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实现方案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41148" marB="41148">
                    <a:solidFill>
                      <a:srgbClr val="00B0F0"/>
                    </a:solidFill>
                  </a:tcPr>
                </a:tc>
              </a:tr>
              <a:tr h="2955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CAN、MVB、以太网模拟发生器。。</a:t>
                      </a:r>
                      <a:endParaRPr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1.</a:t>
                      </a:r>
                      <a:r>
                        <a:rPr kumimoji="0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包含但不限于试验台基本界面和CAN收发界面、MVB/TRDP收发界面、IO控制/显示界面。</a:t>
                      </a:r>
                      <a:endParaRPr kumimoji="0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</a:t>
                      </a:r>
                      <a:r>
                        <a:rPr kumimoji="0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2.按复用协议，分区显示。</a:t>
                      </a:r>
                      <a:endParaRPr kumimoji="0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</a:t>
                      </a:r>
                      <a:r>
                        <a:rPr kumimoji="0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3.配置MVB/TRDP软件二次开发的接口（提供数据收发的接口函数），用于模拟CCU的逻辑。</a:t>
                      </a:r>
                      <a:endParaRPr kumimoji="0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1、试验台根据通讯协议，生成通讯界面，发送端口、IP可设置，数据内容可设置。接收数据按协议解析、显示。IO界面采用IO板卡，配置输入、输出模式，自动生成界面。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2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、复用协议解析，通过协议配置，自动生成界面，展示协议内容。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3、可以封装DLL库，提供数据收发接口函数，通讯协议设计成可配置，包括：大小端切换、连续位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\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非连续位组合发送或显示，字节取反、端口发送周期设置、数据发送设置、变化步长、发送时长设置等，模拟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CCU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发送数据变化工况。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</a:tr>
              <a:tr h="1866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>
                        <a:buNone/>
                      </a:pP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安全模拟与导向（断路、短路、切换）</a:t>
                      </a: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>
                        <a:buNone/>
                      </a:pP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kumimoji="0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输入响应测试：试验台发出开关量控制信号，记录当前时间，等待BCU反馈，计算两者之间的时间差，判断BCU的响应延时。</a:t>
                      </a:r>
                      <a:endParaRPr kumimoji="0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响应时间测试，可以采用数字量输入采集板卡，接入16路输出信号和26路输入信号，计算机采样计算动作时间。这里会存在一定的延时，影响采集精度。（或者采用示波器，抓波形，人工分析，这种方式就很精确，没有误差）需要指定发出信号的点位，和接收信号的点位。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41" marR="4941" marT="4941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610210" y="6478591"/>
            <a:ext cx="4309110" cy="360727"/>
          </a:xfrm>
        </p:spPr>
        <p:txBody>
          <a:bodyPr/>
          <a:lstStyle/>
          <a:p>
            <a:pPr>
              <a:defRPr/>
            </a:pPr>
            <a:r>
              <a:rPr sz="1080" dirty="0"/>
              <a:t>中国中车股份有限公司 版权所有 </a:t>
            </a:r>
            <a:r>
              <a:rPr lang="en-US" altLang="zh-CN" sz="1080" dirty="0"/>
              <a:t>2015</a:t>
            </a:r>
            <a:endParaRPr lang="en-US" altLang="zh-CN" sz="1080" dirty="0"/>
          </a:p>
        </p:txBody>
      </p:sp>
      <p:sp>
        <p:nvSpPr>
          <p:cNvPr id="95" name="文本占位符 2"/>
          <p:cNvSpPr txBox="1"/>
          <p:nvPr/>
        </p:nvSpPr>
        <p:spPr bwMode="auto">
          <a:xfrm>
            <a:off x="866242" y="947198"/>
            <a:ext cx="10024110" cy="33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9700" tIns="54849" rIns="109700" bIns="54849" numCol="1" anchor="t" anchorCtr="0" compatLnSpc="1"/>
          <a:lstStyle>
            <a:lvl1pPr marL="3416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8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88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60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30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70019"/>
              </a:buClr>
              <a:buChar char="»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920" dirty="0">
                <a:latin typeface="+mn-ea"/>
              </a:rPr>
              <a:t>电气测控</a:t>
            </a:r>
            <a:r>
              <a:rPr lang="en-US" altLang="zh-CN" sz="1920" dirty="0">
                <a:latin typeface="+mn-ea"/>
              </a:rPr>
              <a:t>-</a:t>
            </a:r>
            <a:r>
              <a:rPr lang="zh-CN" altLang="en-US" sz="1920" dirty="0">
                <a:latin typeface="+mn-ea"/>
              </a:rPr>
              <a:t>主要元件清单</a:t>
            </a:r>
            <a:endParaRPr lang="zh-CN" altLang="en-US" sz="1920" dirty="0">
              <a:latin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10201" y="-62232"/>
            <a:ext cx="345440" cy="12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10" tIns="54854" rIns="109710" bIns="54854" numCol="1" anchor="ctr" anchorCtr="0" compatLnSpc="1">
            <a:spAutoFit/>
          </a:bodyPr>
          <a:lstStyle/>
          <a:p>
            <a:endParaRPr lang="zh-CN" altLang="en-US" sz="10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00156" y="1359955"/>
          <a:ext cx="9841230" cy="44345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4870"/>
                <a:gridCol w="4425950"/>
                <a:gridCol w="3280410"/>
              </a:tblGrid>
              <a:tr h="363220"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名称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型号参数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备注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</a:tr>
              <a:tr h="328930"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工控机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CPU</a:t>
                      </a:r>
                      <a:r>
                        <a:rPr lang="zh-CN" altLang="en-US" sz="1440" dirty="0"/>
                        <a:t>：</a:t>
                      </a:r>
                      <a:r>
                        <a:rPr lang="en-US" altLang="zh-CN" sz="1440" dirty="0"/>
                        <a:t>I5</a:t>
                      </a:r>
                      <a:r>
                        <a:rPr lang="zh-CN" altLang="en-US" sz="1440" dirty="0"/>
                        <a:t>；内存：</a:t>
                      </a:r>
                      <a:r>
                        <a:rPr lang="en-US" altLang="zh-CN" sz="1440" dirty="0"/>
                        <a:t>16G</a:t>
                      </a:r>
                      <a:r>
                        <a:rPr lang="zh-CN" altLang="en-US" sz="1440" dirty="0"/>
                        <a:t>；硬盘：</a:t>
                      </a:r>
                      <a:r>
                        <a:rPr lang="en-US" altLang="zh-CN" sz="1440" dirty="0"/>
                        <a:t>1T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研华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</a:tr>
              <a:tr h="328295"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显示器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24</a:t>
                      </a:r>
                      <a:r>
                        <a:rPr lang="zh-CN" altLang="en-US" sz="1440" dirty="0"/>
                        <a:t>寸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飞利浦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</a:tr>
              <a:tr h="328295"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MVB</a:t>
                      </a:r>
                      <a:r>
                        <a:rPr lang="zh-CN" altLang="en-US" sz="1440" dirty="0"/>
                        <a:t>通讯卡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PCI</a:t>
                      </a:r>
                      <a:r>
                        <a:rPr lang="zh-CN" altLang="en-US" sz="1440" dirty="0"/>
                        <a:t>接口方式，</a:t>
                      </a:r>
                      <a:r>
                        <a:rPr lang="en-US" altLang="zh-CN" sz="1440" dirty="0"/>
                        <a:t>EMD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众志诚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</a:tr>
              <a:tr h="328930"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CAN</a:t>
                      </a:r>
                      <a:r>
                        <a:rPr lang="zh-CN" altLang="en-US" sz="1440" dirty="0"/>
                        <a:t>通讯卡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sz="1440" dirty="0">
                          <a:sym typeface="+mn-ea"/>
                        </a:rPr>
                        <a:t>USB转CAN通讯 2CAN USB2.0</a:t>
                      </a:r>
                      <a:r>
                        <a:rPr lang="zh-CN" altLang="en-US" sz="1440" dirty="0">
                          <a:sym typeface="+mn-ea"/>
                        </a:rPr>
                        <a:t> 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研华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Io</a:t>
                      </a:r>
                      <a:r>
                        <a:rPr lang="zh-CN" altLang="en-US" sz="1440" dirty="0"/>
                        <a:t>机箱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256</a:t>
                      </a:r>
                      <a:r>
                        <a:rPr lang="zh-CN" altLang="en-US" sz="1440" dirty="0"/>
                        <a:t>个</a:t>
                      </a:r>
                      <a:r>
                        <a:rPr lang="en-US" altLang="zh-CN" sz="1440" dirty="0"/>
                        <a:t>IO</a:t>
                      </a:r>
                      <a:r>
                        <a:rPr lang="zh-CN" altLang="en-US" sz="1440" dirty="0"/>
                        <a:t>点切换，</a:t>
                      </a:r>
                      <a:r>
                        <a:rPr lang="en-US" altLang="zh-CN" sz="1440" dirty="0"/>
                        <a:t>6U</a:t>
                      </a:r>
                      <a:r>
                        <a:rPr lang="zh-CN" altLang="en-US" sz="1440" dirty="0"/>
                        <a:t>机箱，每块板卡</a:t>
                      </a:r>
                      <a:r>
                        <a:rPr lang="en-US" altLang="zh-CN" sz="1440" dirty="0"/>
                        <a:t>32</a:t>
                      </a:r>
                      <a:r>
                        <a:rPr lang="zh-CN" altLang="en-US" sz="1440" dirty="0"/>
                        <a:t>通道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自制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</a:tr>
              <a:tr h="328930"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气控元件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电磁阀，气控阀，电气比例阀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40" dirty="0"/>
                        <a:t>CKD\SMC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</a:tr>
              <a:tr h="328295"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压力传感器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320" b="0" i="0" u="none" strike="noStrike" dirty="0">
                          <a:effectLst/>
                          <a:latin typeface="+mn-ea"/>
                          <a:ea typeface="+mn-ea"/>
                        </a:rPr>
                        <a:t> DC24V  0-1MPa 4-20mA 0.1%BFSL NPT1/4 </a:t>
                      </a:r>
                      <a:endParaRPr lang="it-IT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320" b="0" i="0" u="none" strike="noStrike" dirty="0" err="1">
                          <a:effectLst/>
                          <a:latin typeface="+mn-ea"/>
                          <a:ea typeface="+mn-ea"/>
                        </a:rPr>
                        <a:t>T</a:t>
                      </a:r>
                      <a:r>
                        <a:rPr lang="en-US" sz="1320" b="0" i="0" u="none" strike="noStrike" dirty="0" err="1">
                          <a:effectLst/>
                          <a:latin typeface="+mn-ea"/>
                          <a:ea typeface="+mn-ea"/>
                        </a:rPr>
                        <a:t>rafag</a:t>
                      </a:r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328295"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PLC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 6ES7 214-1AG40-0XB0</a:t>
                      </a:r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西门子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1200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系列</a:t>
                      </a:r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328930"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直流可调电源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 DC0～150V 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60A</a:t>
                      </a:r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邮科</a:t>
                      </a:r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328295">
                <a:tc>
                  <a:txBody>
                    <a:bodyPr/>
                    <a:lstStyle/>
                    <a:p>
                      <a:r>
                        <a:rPr lang="en-US" altLang="zh-CN" sz="1440" dirty="0"/>
                        <a:t>TRDP</a:t>
                      </a:r>
                      <a:r>
                        <a:rPr lang="zh-CN" altLang="en-US" sz="1440" dirty="0"/>
                        <a:t>网关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 标准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M12-D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型接口，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路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TRDP,1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路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UDP</a:t>
                      </a:r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众志诚</a:t>
                      </a:r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328930"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伺服驱动器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 AC220V 0.4kw</a:t>
                      </a:r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西门子</a:t>
                      </a:r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zh-CN" altLang="en-US" sz="1440" dirty="0"/>
                        <a:t>伺服电机</a:t>
                      </a:r>
                      <a:endParaRPr lang="zh-CN" altLang="en-US" sz="144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 低惯量，多圈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21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位编码器，额定转速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3000rpm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320" b="0" i="0" u="none" strike="noStrike" dirty="0">
                          <a:effectLst/>
                          <a:latin typeface="+mn-ea"/>
                          <a:ea typeface="+mn-ea"/>
                        </a:rPr>
                        <a:t>0.4kw</a:t>
                      </a:r>
                      <a:r>
                        <a:rPr lang="zh-CN" altLang="en-US" sz="1320" b="0" i="0" u="none" strike="noStrike" dirty="0">
                          <a:effectLst/>
                          <a:latin typeface="+mn-ea"/>
                          <a:ea typeface="+mn-ea"/>
                        </a:rPr>
                        <a:t>，带刹车</a:t>
                      </a:r>
                      <a:endParaRPr lang="zh-CN" alt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20" dirty="0">
                          <a:effectLst/>
                          <a:latin typeface="+mn-ea"/>
                          <a:sym typeface="+mn-ea"/>
                        </a:rPr>
                        <a:t>  </a:t>
                      </a:r>
                      <a:r>
                        <a:rPr lang="zh-CN" altLang="en-US" sz="1320" dirty="0">
                          <a:effectLst/>
                          <a:latin typeface="+mn-ea"/>
                          <a:sym typeface="+mn-ea"/>
                        </a:rPr>
                        <a:t>西门子</a:t>
                      </a:r>
                      <a:endParaRPr lang="en-US" sz="132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BCU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试验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920" dirty="0"/>
              <a:t>BCU</a:t>
            </a:r>
            <a:r>
              <a:rPr lang="zh-CN" altLang="en-US" sz="1920" dirty="0"/>
              <a:t>故障模拟</a:t>
            </a:r>
            <a:r>
              <a:rPr lang="en-US" altLang="zh-CN" sz="1920" dirty="0"/>
              <a:t>-</a:t>
            </a:r>
            <a:r>
              <a:rPr lang="zh-CN" altLang="en-US" sz="1920" dirty="0"/>
              <a:t>示意图</a:t>
            </a:r>
            <a:endParaRPr lang="zh-CN" altLang="en-US" sz="192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-3427905" y="3857624"/>
            <a:ext cx="213253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 flipV="1">
            <a:off x="-217728" y="4077270"/>
            <a:ext cx="189343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flipV="1">
            <a:off x="3063758" y="2339003"/>
            <a:ext cx="164339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1666757" y="2021205"/>
            <a:ext cx="1526540" cy="28917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33550" y="5324475"/>
            <a:ext cx="145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连接器标记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261396" y="6337206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EIU</a:t>
            </a:r>
            <a:r>
              <a:rPr lang="zh-CN" altLang="en-US" dirty="0"/>
              <a:t>试验示意图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40910" y="1006475"/>
            <a:ext cx="6370955" cy="52470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BCU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实现方案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920" dirty="0"/>
              <a:t>BCU</a:t>
            </a:r>
            <a:r>
              <a:rPr lang="zh-CN" altLang="en-US" sz="1920" dirty="0">
                <a:sym typeface="+mn-ea"/>
              </a:rPr>
              <a:t>故障模拟参数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919773" y="1511636"/>
            <a:ext cx="103536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zh-CN" dirty="0"/>
              <a:t>试验台与制动显示屏之间能接受、发送</a:t>
            </a:r>
            <a:r>
              <a:rPr lang="en-US" altLang="zh-CN" dirty="0"/>
              <a:t>CAN </a:t>
            </a:r>
            <a:r>
              <a:rPr lang="zh-CN" altLang="zh-CN" dirty="0"/>
              <a:t>、</a:t>
            </a:r>
            <a:r>
              <a:rPr lang="en-US" altLang="zh-CN" dirty="0"/>
              <a:t>MVB</a:t>
            </a:r>
            <a:r>
              <a:rPr lang="zh-CN" altLang="zh-CN" dirty="0"/>
              <a:t>、</a:t>
            </a:r>
            <a:r>
              <a:rPr lang="en-US" altLang="zh-CN" dirty="0"/>
              <a:t>TRDP</a:t>
            </a:r>
            <a:r>
              <a:rPr lang="zh-CN" altLang="zh-CN" dirty="0"/>
              <a:t>以太网，双路冗余。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zh-CN" dirty="0"/>
              <a:t>试验台具有</a:t>
            </a:r>
            <a:r>
              <a:rPr lang="en-US" altLang="zh-CN" dirty="0">
                <a:sym typeface="+mn-ea"/>
              </a:rPr>
              <a:t>16</a:t>
            </a:r>
            <a:r>
              <a:rPr lang="zh-CN" altLang="zh-CN" dirty="0">
                <a:sym typeface="+mn-ea"/>
              </a:rPr>
              <a:t>路</a:t>
            </a:r>
            <a:r>
              <a:rPr lang="en-US" altLang="zh-CN" dirty="0"/>
              <a:t>DC110V+</a:t>
            </a:r>
            <a:r>
              <a:rPr lang="zh-CN" altLang="zh-CN" dirty="0"/>
              <a:t>采集并显示功能。试验台具有</a:t>
            </a:r>
            <a:r>
              <a:rPr lang="en-US" altLang="zh-CN" dirty="0">
                <a:sym typeface="+mn-ea"/>
              </a:rPr>
              <a:t>26</a:t>
            </a:r>
            <a:r>
              <a:rPr lang="zh-CN" altLang="zh-CN" dirty="0">
                <a:sym typeface="+mn-ea"/>
              </a:rPr>
              <a:t>路单路可控的</a:t>
            </a:r>
            <a:r>
              <a:rPr lang="en-US" altLang="zh-CN" dirty="0"/>
              <a:t>DC110V</a:t>
            </a:r>
            <a:r>
              <a:rPr lang="zh-CN" altLang="zh-CN" dirty="0"/>
              <a:t>开关量输出控制。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 </a:t>
            </a:r>
            <a:r>
              <a:rPr lang="zh-CN" altLang="zh-CN" dirty="0"/>
              <a:t>输入响应测试：试验台发出开关量控制信号，记录当前时间，等待</a:t>
            </a:r>
            <a:r>
              <a:rPr lang="en-US" altLang="zh-CN" dirty="0"/>
              <a:t>BCU(</a:t>
            </a:r>
            <a:r>
              <a:rPr lang="zh-CN" altLang="zh-CN" dirty="0"/>
              <a:t>网络数据</a:t>
            </a:r>
            <a:r>
              <a:rPr lang="en-US" altLang="zh-CN" dirty="0"/>
              <a:t>)</a:t>
            </a:r>
            <a:r>
              <a:rPr lang="zh-CN" altLang="zh-CN" dirty="0"/>
              <a:t>反馈，计算两者之间的时间差，判断</a:t>
            </a:r>
            <a:r>
              <a:rPr lang="en-US" altLang="zh-CN" dirty="0"/>
              <a:t>BCU</a:t>
            </a:r>
            <a:r>
              <a:rPr lang="zh-CN" altLang="zh-CN" dirty="0"/>
              <a:t>的响应延时，时间精度约</a:t>
            </a:r>
            <a:r>
              <a:rPr lang="en-US" altLang="zh-CN" dirty="0"/>
              <a:t>100ms</a:t>
            </a:r>
            <a:r>
              <a:rPr lang="zh-CN" altLang="zh-CN" dirty="0"/>
              <a:t>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</a:t>
            </a:r>
            <a:r>
              <a:rPr lang="zh-CN" altLang="zh-CN" dirty="0"/>
              <a:t>断路工装：试验台设置断路工装，可断开</a:t>
            </a:r>
            <a:r>
              <a:rPr lang="en-US" altLang="zh-CN" dirty="0"/>
              <a:t>BCU</a:t>
            </a:r>
            <a:r>
              <a:rPr lang="zh-CN" altLang="zh-CN" dirty="0"/>
              <a:t>其中三个连接器（如图所示）的任意线缆。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6.</a:t>
            </a:r>
            <a:r>
              <a:rPr lang="zh-CN" altLang="zh-CN" dirty="0"/>
              <a:t>试验台使用</a:t>
            </a:r>
            <a:r>
              <a:rPr lang="en-US" altLang="zh-CN" dirty="0"/>
              <a:t>DC0~150V/5A</a:t>
            </a:r>
            <a:r>
              <a:rPr lang="zh-CN" altLang="zh-CN" dirty="0"/>
              <a:t>可调电源对</a:t>
            </a:r>
            <a:r>
              <a:rPr lang="en-US" altLang="zh-CN" dirty="0"/>
              <a:t>BCU</a:t>
            </a:r>
            <a:r>
              <a:rPr lang="zh-CN" altLang="zh-CN" dirty="0"/>
              <a:t>进行供电，可通过手动进行电压调节。</a:t>
            </a:r>
            <a:endParaRPr lang="zh-CN" altLang="zh-CN" dirty="0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r>
              <a:rPr lang="zh-CN" alt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EPCU</a:t>
            </a:r>
            <a:r>
              <a:rPr lang="zh-CN" altLang="en-US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实</a:t>
            </a:r>
            <a:r>
              <a:rPr lang="zh-CN" altLang="en-US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现方案</a:t>
            </a:r>
            <a:endParaRPr lang="zh-CN" altLang="en-US" dirty="0">
              <a:ln w="0"/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35420" y="6529387"/>
            <a:ext cx="445813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sp>
        <p:nvSpPr>
          <p:cNvPr id="9" name="矩形: 圆角 8"/>
          <p:cNvSpPr/>
          <p:nvPr/>
        </p:nvSpPr>
        <p:spPr>
          <a:xfrm>
            <a:off x="771715" y="1233568"/>
            <a:ext cx="730471" cy="11938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协议要求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71715" y="2743586"/>
            <a:ext cx="730471" cy="119388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试验台响应说明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837" y="2730734"/>
            <a:ext cx="6381715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 dirty="0">
                <a:highlight>
                  <a:srgbClr val="00FF00"/>
                </a:highlight>
              </a:rPr>
              <a:t>试验台可以满足</a:t>
            </a:r>
            <a:r>
              <a:rPr lang="zh-CN" altLang="en-US" sz="100" b="1" dirty="0">
                <a:solidFill>
                  <a:schemeClr val="accent1"/>
                </a:solidFill>
                <a:highlight>
                  <a:srgbClr val="00FF00"/>
                </a:highlight>
              </a:rPr>
              <a:t>制动显示屏</a:t>
            </a:r>
            <a:r>
              <a:rPr lang="zh-CN" altLang="en-US" sz="100" dirty="0">
                <a:highlight>
                  <a:srgbClr val="00FF00"/>
                </a:highlight>
              </a:rPr>
              <a:t>的试验：</a:t>
            </a:r>
            <a:endParaRPr lang="zh-CN" altLang="en-US" sz="100" dirty="0">
              <a:highlight>
                <a:srgbClr val="00FF00"/>
              </a:highligh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13560" y="2635885"/>
            <a:ext cx="8557260" cy="304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、</a:t>
            </a:r>
            <a:r>
              <a:rPr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配置智能模块插头转接工装，工装的每一根线上设置开关，可独立断开和导通单根线缆，模拟制动控制器、列车管控制模块、制动缸控制模块、单独控制模块、电气接口单元、制动显示屏通信丢失或失电试验。</a:t>
            </a:r>
            <a:endParaRPr sz="1920" dirty="0">
              <a:ln>
                <a:noFill/>
              </a:ln>
              <a:solidFill>
                <a:schemeClr val="tx1"/>
              </a:solidFill>
              <a:effectLst/>
              <a:ea typeface="黑体" panose="02010609060101010101" pitchFamily="49" charset="-122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、</a:t>
            </a:r>
            <a:r>
              <a:rPr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试验台提供模块对应的连接器，及对应的软件操作界面，只对模块中的电磁阀进行控制，对传感器压力信号进行采集显示。通过试验台任意控制电磁阀的得失电，配合实现各种充气和排气工况。</a:t>
            </a:r>
            <a:endParaRPr sz="1920" dirty="0">
              <a:ln>
                <a:noFill/>
              </a:ln>
              <a:solidFill>
                <a:schemeClr val="tx1"/>
              </a:solidFill>
              <a:effectLst/>
              <a:ea typeface="黑体" panose="02010609060101010101" pitchFamily="49" charset="-122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92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1302385"/>
            <a:ext cx="7220585" cy="8147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3.4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EPCU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模块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</a:t>
            </a:r>
            <a:r>
              <a:rPr lang="zh-CN" altLang="en-US" sz="3240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制动系统试验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-3427905" y="3857624"/>
            <a:ext cx="213253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 flipV="1">
            <a:off x="-217728" y="4077270"/>
            <a:ext cx="189343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flipV="1">
            <a:off x="3063758" y="2339003"/>
            <a:ext cx="164339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393878" y="1989894"/>
            <a:ext cx="2406597" cy="1597323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393878" y="4436786"/>
            <a:ext cx="2437130" cy="1288714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 flipV="1">
            <a:off x="7225065" y="2991309"/>
            <a:ext cx="1149156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12196" y="372589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外部连接器标记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696929" y="587999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内部连接器标记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906242" y="6067205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制动系统试验示意图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7355" y="1353185"/>
            <a:ext cx="7954645" cy="4601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3.4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EPCU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模块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</a:t>
            </a:r>
            <a:r>
              <a:rPr lang="zh-CN" altLang="en-US" sz="3240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制动系统试验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919773" y="1511636"/>
            <a:ext cx="1035367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zh-CN" dirty="0"/>
              <a:t>断路工装：试验台设置断路工装，可对</a:t>
            </a:r>
            <a:r>
              <a:rPr lang="en-US" altLang="zh-CN" dirty="0"/>
              <a:t>4</a:t>
            </a:r>
            <a:r>
              <a:rPr lang="zh-CN" altLang="zh-CN" dirty="0"/>
              <a:t>个模块的外部连接器、内部连接器的任意线缆进行合、断控制。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zh-CN" dirty="0"/>
              <a:t>试验台提供</a:t>
            </a:r>
            <a:r>
              <a:rPr lang="en-US" altLang="zh-CN" dirty="0"/>
              <a:t>4</a:t>
            </a:r>
            <a:r>
              <a:rPr lang="zh-CN" altLang="zh-CN" dirty="0"/>
              <a:t>个模块对应的连接器（不含</a:t>
            </a:r>
            <a:r>
              <a:rPr lang="en-US" altLang="zh-CN" dirty="0"/>
              <a:t>CAN</a:t>
            </a:r>
            <a:r>
              <a:rPr lang="zh-CN" altLang="zh-CN" dirty="0"/>
              <a:t>通讯），及对应的软件操作界面，只对模块中的电磁阀进行控制，对传感器压力信号进行采集显示。（数字量</a:t>
            </a:r>
            <a:r>
              <a:rPr lang="en-US" altLang="zh-CN" dirty="0"/>
              <a:t>22</a:t>
            </a:r>
            <a:r>
              <a:rPr lang="zh-CN" altLang="zh-CN" dirty="0"/>
              <a:t>路（</a:t>
            </a:r>
            <a:r>
              <a:rPr lang="en-US" altLang="zh-CN" dirty="0"/>
              <a:t>DC24V</a:t>
            </a:r>
            <a:r>
              <a:rPr lang="zh-CN" altLang="zh-CN" dirty="0"/>
              <a:t>）、</a:t>
            </a:r>
            <a:r>
              <a:rPr lang="en-US" altLang="zh-CN" dirty="0"/>
              <a:t>4</a:t>
            </a:r>
            <a:r>
              <a:rPr lang="zh-CN" altLang="zh-CN" dirty="0"/>
              <a:t>路（</a:t>
            </a:r>
            <a:r>
              <a:rPr lang="en-US" altLang="zh-CN" dirty="0"/>
              <a:t>DC110V</a:t>
            </a:r>
            <a:r>
              <a:rPr lang="zh-CN" altLang="zh-CN" dirty="0"/>
              <a:t>）、模拟量通道</a:t>
            </a:r>
            <a:r>
              <a:rPr lang="en-US" altLang="zh-CN" dirty="0"/>
              <a:t>:4-20mA 16</a:t>
            </a:r>
            <a:r>
              <a:rPr lang="zh-CN" altLang="zh-CN" dirty="0"/>
              <a:t>路）。</a:t>
            </a:r>
            <a:endParaRPr lang="zh-CN" altLang="zh-CN" dirty="0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3.4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</a:t>
            </a:r>
            <a:r>
              <a:rPr lang="zh-CN" altLang="en-US" sz="3240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故障模拟软件界面</a:t>
            </a:r>
            <a:endParaRPr lang="zh-CN" altLang="en-US" sz="192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pic>
        <p:nvPicPr>
          <p:cNvPr id="5" name="图片 -21474825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6708" y="1340485"/>
            <a:ext cx="6259195" cy="460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26415" y="1511935"/>
            <a:ext cx="47542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 b="1"/>
              <a:t>功能说明</a:t>
            </a:r>
            <a:endParaRPr lang="zh-CN" altLang="en-US" sz="1200" b="1"/>
          </a:p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/>
              <a:t>显示当前以太网通讯的数据，以及通过以太网进行控制的报文设置。数据采用自动生成、自动布局。针对位与值进行差异化布局，其点位根据《通信协议》进行设置，该布局美观，可使用多种方式进行布局。</a:t>
            </a:r>
            <a:endParaRPr lang="zh-CN" altLang="en-US" sz="1200"/>
          </a:p>
          <a:p>
            <a:pPr marL="0" indent="457200" eaLnBrk="1" latinLnBrk="0" hangingPunct="1">
              <a:lnSpc>
                <a:spcPct val="150000"/>
              </a:lnSpc>
            </a:pPr>
            <a:endParaRPr lang="zh-CN" altLang="en-US" sz="120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3.4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</a:t>
            </a:r>
            <a:r>
              <a:rPr lang="zh-CN" altLang="en-US" sz="3240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故障模拟软件界面</a:t>
            </a:r>
            <a:endParaRPr lang="zh-CN" altLang="en-US" sz="192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526415" y="1511935"/>
            <a:ext cx="47542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 b="1"/>
              <a:t>功能说明</a:t>
            </a:r>
            <a:endParaRPr lang="zh-CN" altLang="en-US" sz="1200" b="1"/>
          </a:p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/>
              <a:t>显示当前以太网通讯的数据，以及通过以太网进行控制的报文设置。数据采用自动生成、自动布局。针对位与值进行差异化布局，其点位根据《通信协议》进行设置，该布局美观，可使用多种方式进行布局。</a:t>
            </a:r>
            <a:endParaRPr lang="zh-CN" altLang="en-US" sz="1200"/>
          </a:p>
        </p:txBody>
      </p:sp>
      <p:pic>
        <p:nvPicPr>
          <p:cNvPr id="5" name="图片 -214748257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10518" y="1511935"/>
            <a:ext cx="6255385" cy="3665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3.4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</a:t>
            </a:r>
            <a:r>
              <a:rPr lang="zh-CN" altLang="en-US" sz="3240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故障模拟软件界面</a:t>
            </a:r>
            <a:endParaRPr lang="zh-CN" altLang="en-US" sz="192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526415" y="1511935"/>
            <a:ext cx="47542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 b="1"/>
              <a:t>功能说明</a:t>
            </a:r>
            <a:endParaRPr lang="zh-CN" altLang="en-US" sz="1200" b="1"/>
          </a:p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/>
              <a:t>试验台根据通讯协议，对接收到的CAN数据进行协议解析显示，不做逻辑处理，周期计算功能需根据SDK开发包进行编程测试验证才能确定，采用CAN模块自带软件进行数据采集，导出后自行分析。</a:t>
            </a:r>
            <a:endParaRPr lang="zh-CN" altLang="en-US" sz="1200"/>
          </a:p>
        </p:txBody>
      </p:sp>
      <p:pic>
        <p:nvPicPr>
          <p:cNvPr id="5" name="图片 -214748258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3850" y="1636078"/>
            <a:ext cx="6262370" cy="3701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3.4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</a:t>
            </a:r>
            <a:r>
              <a:rPr lang="zh-CN" altLang="en-US" sz="3240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故障模拟软件界面</a:t>
            </a:r>
            <a:endParaRPr lang="zh-CN" altLang="en-US" sz="192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526415" y="1511935"/>
            <a:ext cx="4754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 b="1"/>
              <a:t>功能说明</a:t>
            </a:r>
            <a:endParaRPr lang="zh-CN" altLang="en-US" sz="1200" b="1"/>
          </a:p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/>
              <a:t>试验台PC机发出指令控制PLC执行掉电动作开始计时，试验台PC机接收CAN数据，直到无接收数据后停止计时。</a:t>
            </a:r>
            <a:endParaRPr lang="zh-CN" altLang="en-US" sz="1200"/>
          </a:p>
        </p:txBody>
      </p:sp>
      <p:pic>
        <p:nvPicPr>
          <p:cNvPr id="5" name="图片 -214748256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46458" y="1511935"/>
            <a:ext cx="5610225" cy="3124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3.4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</a:t>
            </a:r>
            <a:r>
              <a:rPr lang="zh-CN" altLang="en-US" sz="3240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故障模拟软件界面</a:t>
            </a:r>
            <a:endParaRPr lang="zh-CN" altLang="en-US" sz="192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526415" y="1511935"/>
            <a:ext cx="4754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 b="1"/>
              <a:t>功能说明</a:t>
            </a:r>
            <a:endParaRPr lang="zh-CN" altLang="en-US" sz="1200" b="1"/>
          </a:p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/>
              <a:t>数据监控界面，可根据用户选择(最多显示21条)数据折线图显示。</a:t>
            </a:r>
            <a:endParaRPr lang="zh-CN" altLang="en-US" sz="1200"/>
          </a:p>
        </p:txBody>
      </p:sp>
      <p:pic>
        <p:nvPicPr>
          <p:cNvPr id="5" name="图片 -214748257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6708" y="1559560"/>
            <a:ext cx="6259195" cy="3738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1084555" y="918978"/>
            <a:ext cx="10024110" cy="592658"/>
          </a:xfrm>
        </p:spPr>
        <p:txBody>
          <a:bodyPr/>
          <a:lstStyle/>
          <a:p>
            <a:r>
              <a:rPr lang="zh-CN" altLang="en-US" sz="1920" dirty="0"/>
              <a:t>电气测控</a:t>
            </a:r>
            <a:r>
              <a:rPr lang="en-US" altLang="zh-CN" sz="1920" dirty="0"/>
              <a:t>-</a:t>
            </a:r>
            <a:r>
              <a:rPr lang="zh-CN" altLang="en-US" sz="1920" dirty="0"/>
              <a:t>原理拓扑图</a:t>
            </a:r>
            <a:endParaRPr lang="zh-CN" altLang="en-US" sz="192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0460" y="918977"/>
            <a:ext cx="5720762" cy="57806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3.4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CAB-B</a:t>
            </a:r>
            <a:r>
              <a:rPr lang="zh-CN" altLang="en-US" sz="324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制动机</a:t>
            </a:r>
            <a:r>
              <a:rPr lang="zh-CN" altLang="en-US" sz="3240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故障模拟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</a:t>
            </a:r>
            <a:r>
              <a:rPr lang="zh-CN" altLang="en-US" sz="3240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现方案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920" dirty="0"/>
              <a:t>故障模拟软件界面</a:t>
            </a:r>
            <a:endParaRPr lang="zh-CN" altLang="en-US" sz="192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7F644F-9540-4E8F-89DF-F04473CF342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526415" y="1511935"/>
            <a:ext cx="4754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 b="1"/>
              <a:t>功能说明</a:t>
            </a:r>
            <a:endParaRPr lang="zh-CN" altLang="en-US" sz="1200" b="1"/>
          </a:p>
          <a:p>
            <a:pPr marL="0" indent="457200" eaLnBrk="1" latinLnBrk="0" hangingPunct="1">
              <a:lnSpc>
                <a:spcPct val="150000"/>
              </a:lnSpc>
            </a:pPr>
            <a:r>
              <a:rPr lang="zh-CN" altLang="en-US" sz="1200"/>
              <a:t>启动软件，自动以每秒三条进行数据保存，保存方式为CSV文件。</a:t>
            </a:r>
            <a:endParaRPr lang="zh-CN" altLang="en-US" sz="1200"/>
          </a:p>
        </p:txBody>
      </p:sp>
      <p:pic>
        <p:nvPicPr>
          <p:cNvPr id="5" name="图片 -214748257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3460" y="918845"/>
            <a:ext cx="5471160" cy="5797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</a:t>
            </a: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重联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试验实现方案</a:t>
            </a:r>
            <a:endParaRPr lang="zh-CN" altLang="en-US" sz="324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58841" y="6186488"/>
            <a:ext cx="307666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sp>
        <p:nvSpPr>
          <p:cNvPr id="9" name="矩形: 圆角 8"/>
          <p:cNvSpPr/>
          <p:nvPr/>
        </p:nvSpPr>
        <p:spPr>
          <a:xfrm>
            <a:off x="771715" y="1233568"/>
            <a:ext cx="730471" cy="11938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协议要求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71715" y="3300667"/>
            <a:ext cx="730471" cy="119388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试验台响应说明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1898742" y="3300984"/>
            <a:ext cx="7692390" cy="2727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none" lIns="109728" tIns="54864" rIns="109728" bIns="54864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0" lang="zh-CN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、被试柜、陪试柜的总风、列车、平均管外部连接</a:t>
            </a:r>
            <a:endParaRPr kumimoji="0" lang="zh-CN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、通过外部传感器测量接口，可以将陪试柜的压力进行采样</a:t>
            </a:r>
            <a:endParaRPr kumimoji="0" lang="zh-CN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、软件界面将本机、与补充压力进行实时显示</a:t>
            </a:r>
            <a:endParaRPr kumimoji="0" lang="zh-CN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3482" y="1233678"/>
            <a:ext cx="9265920" cy="19088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</a:t>
            </a: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重联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试验实现方案</a:t>
            </a:r>
            <a:endParaRPr lang="zh-CN" altLang="en-US" sz="324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58841" y="6186488"/>
            <a:ext cx="307666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sp>
        <p:nvSpPr>
          <p:cNvPr id="12" name="内容占位符 4"/>
          <p:cNvSpPr>
            <a:spLocks noGrp="1"/>
          </p:cNvSpPr>
          <p:nvPr>
            <p:ph idx="1"/>
          </p:nvPr>
        </p:nvSpPr>
        <p:spPr>
          <a:xfrm>
            <a:off x="1084546" y="993266"/>
            <a:ext cx="10024110" cy="592658"/>
          </a:xfrm>
        </p:spPr>
        <p:txBody>
          <a:bodyPr/>
          <a:lstStyle/>
          <a:p>
            <a:r>
              <a:rPr lang="zh-CN" altLang="en-US" sz="1920" dirty="0"/>
              <a:t>重联试验气路原理</a:t>
            </a:r>
            <a:endParaRPr lang="zh-CN" altLang="en-US" sz="192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7564" y="898904"/>
            <a:ext cx="6341732" cy="5959096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 bwMode="auto">
          <a:xfrm>
            <a:off x="5218777" y="2565946"/>
            <a:ext cx="362946" cy="176409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eaVert" wrap="none" lIns="109728" tIns="54864" rIns="109728" bIns="54864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16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补机位</a:t>
            </a:r>
            <a:endParaRPr kumimoji="0" lang="zh-CN" altLang="en-US" sz="216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4" name="矩形: 圆角 13"/>
          <p:cNvSpPr/>
          <p:nvPr/>
        </p:nvSpPr>
        <p:spPr bwMode="auto">
          <a:xfrm>
            <a:off x="4298752" y="2546954"/>
            <a:ext cx="362946" cy="176409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rot="0" spcFirstLastPara="0" vertOverflow="overflow" horzOverflow="overflow" vert="eaVert" wrap="none" lIns="109728" tIns="54864" rIns="109728" bIns="54864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0" dirty="0">
                <a:solidFill>
                  <a:srgbClr val="FFFF00"/>
                </a:solidFill>
                <a:ea typeface="黑体" panose="02010609060101010101" pitchFamily="49" charset="-122"/>
              </a:rPr>
              <a:t>本机位</a:t>
            </a:r>
            <a:endParaRPr lang="zh-CN" altLang="en-US" sz="1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89548" y="1460754"/>
            <a:ext cx="2613660" cy="363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zh-CN" sz="192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本机位：</a:t>
            </a:r>
            <a:endParaRPr lang="zh-CN" altLang="zh-CN" sz="192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zh-CN" sz="192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92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92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制动管与平均管沟通，通过平均管联通补机。</a:t>
            </a:r>
            <a:endParaRPr lang="zh-CN" altLang="en-US" sz="192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92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补机位：</a:t>
            </a:r>
            <a:endParaRPr lang="zh-CN" altLang="en-US" sz="192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92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92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92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平均管与作用管沟通，补机制动压力跟随主机。</a:t>
            </a:r>
            <a:endParaRPr lang="zh-CN" altLang="zh-CN" sz="192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zh-CN" altLang="en-US" b="0" dirty="0">
                <a:ln w="0"/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远程监控、数据记录</a:t>
            </a:r>
            <a:r>
              <a:rPr lang="zh-CN" altLang="en-US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实现方案</a:t>
            </a:r>
            <a:endParaRPr lang="zh-CN" altLang="en-US" dirty="0">
              <a:ln w="0"/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35420" y="6529387"/>
            <a:ext cx="445813" cy="328613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58841" y="144142"/>
            <a:ext cx="323850" cy="39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739" tIns="49369" rIns="98739" bIns="49369" numCol="1" anchor="ctr" anchorCtr="0" compatLnSpc="1">
            <a:spAutoFit/>
          </a:bodyPr>
          <a:lstStyle/>
          <a:p>
            <a:endParaRPr lang="zh-CN" altLang="en-US" sz="1945"/>
          </a:p>
        </p:txBody>
      </p:sp>
      <p:sp>
        <p:nvSpPr>
          <p:cNvPr id="9" name="矩形: 圆角 8"/>
          <p:cNvSpPr/>
          <p:nvPr/>
        </p:nvSpPr>
        <p:spPr>
          <a:xfrm>
            <a:off x="771715" y="1233568"/>
            <a:ext cx="730471" cy="11938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协议要求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71715" y="2743586"/>
            <a:ext cx="730471" cy="119388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80" dirty="0">
                <a:solidFill>
                  <a:schemeClr val="tx1"/>
                </a:solidFill>
              </a:rPr>
              <a:t>试验台响应说明</a:t>
            </a:r>
            <a:endParaRPr lang="zh-CN" altLang="en-US" sz="168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837" y="2730734"/>
            <a:ext cx="6381715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 dirty="0">
                <a:highlight>
                  <a:srgbClr val="00FF00"/>
                </a:highlight>
              </a:rPr>
              <a:t>试验台可以满足</a:t>
            </a:r>
            <a:r>
              <a:rPr lang="zh-CN" altLang="en-US" sz="100" b="1" dirty="0">
                <a:solidFill>
                  <a:schemeClr val="accent1"/>
                </a:solidFill>
                <a:highlight>
                  <a:srgbClr val="00FF00"/>
                </a:highlight>
              </a:rPr>
              <a:t>制动显示屏</a:t>
            </a:r>
            <a:r>
              <a:rPr lang="zh-CN" altLang="en-US" sz="100" dirty="0">
                <a:highlight>
                  <a:srgbClr val="00FF00"/>
                </a:highlight>
              </a:rPr>
              <a:t>的试验：</a:t>
            </a:r>
            <a:endParaRPr lang="zh-CN" altLang="en-US" sz="100" dirty="0">
              <a:highlight>
                <a:srgbClr val="00FF00"/>
              </a:highligh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1386205"/>
            <a:ext cx="6946900" cy="6711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13560" y="2912110"/>
            <a:ext cx="8557260" cy="2305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、</a:t>
            </a:r>
            <a:r>
              <a:rPr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配置无线WIFI网卡，远程控制工具（向日葵），可实现对计算机的远程操作，（只能在系统有电有网时进行）。</a:t>
            </a:r>
            <a:r>
              <a:rPr lang="zh-CN"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配置</a:t>
            </a:r>
            <a:r>
              <a:rPr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摄像头</a:t>
            </a:r>
            <a:r>
              <a:rPr lang="zh-CN"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，可远程登录控制</a:t>
            </a:r>
            <a:r>
              <a:rPr sz="1920" dirty="0">
                <a:ln>
                  <a:noFill/>
                </a:ln>
                <a:solidFill>
                  <a:schemeClr val="tx1"/>
                </a:solidFill>
                <a:effectLst/>
                <a:ea typeface="黑体" panose="02010609060101010101" pitchFamily="49" charset="-122"/>
                <a:sym typeface="+mn-ea"/>
              </a:rPr>
              <a:t>。</a:t>
            </a:r>
            <a:endParaRPr sz="1920" dirty="0">
              <a:ln>
                <a:noFill/>
              </a:ln>
              <a:solidFill>
                <a:schemeClr val="tx1"/>
              </a:solidFill>
              <a:effectLst/>
              <a:ea typeface="黑体" panose="02010609060101010101" pitchFamily="49" charset="-122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sz="1920" dirty="0">
              <a:ln>
                <a:noFill/>
              </a:ln>
              <a:solidFill>
                <a:schemeClr val="tx1"/>
              </a:solidFill>
              <a:effectLst/>
              <a:ea typeface="黑体" panose="02010609060101010101" pitchFamily="49" charset="-122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920" kern="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920" kern="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、试验过程中的全程数据（数小时），只做记录，不做数据解析。</a:t>
            </a:r>
            <a:endParaRPr lang="zh-CN" altLang="en-US" sz="192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92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92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774747" y="1990651"/>
            <a:ext cx="1432919" cy="3600397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endParaRPr lang="zh-CN" altLang="en-US" sz="1200"/>
          </a:p>
        </p:txBody>
      </p:sp>
      <p:sp>
        <p:nvSpPr>
          <p:cNvPr id="28" name="TextBox 21"/>
          <p:cNvSpPr txBox="1"/>
          <p:nvPr/>
        </p:nvSpPr>
        <p:spPr>
          <a:xfrm>
            <a:off x="8778493" y="2797486"/>
            <a:ext cx="1432919" cy="154940"/>
          </a:xfrm>
          <a:prstGeom prst="rect">
            <a:avLst/>
          </a:prstGeom>
          <a:noFill/>
        </p:spPr>
        <p:txBody>
          <a:bodyPr wrap="square" lIns="109710" tIns="54854" rIns="109710" bIns="54854" rtlCol="0">
            <a:spAutoFit/>
          </a:bodyPr>
          <a:lstStyle/>
          <a:p>
            <a:r>
              <a:rPr lang="zh-CN" altLang="zh-CN" sz="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润泽群伦</a:t>
            </a:r>
            <a:r>
              <a:rPr lang="en-US" altLang="zh-CN" sz="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zh-CN" sz="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伟域足成</a:t>
            </a:r>
            <a:endParaRPr lang="zh-CN" altLang="en-US" sz="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200" b="1" dirty="0"/>
              <a:t>长沙润伟机电科技有限责任公司</a:t>
            </a:r>
            <a:endParaRPr lang="zh-CN" alt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 isContent="1"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1084555" y="918978"/>
            <a:ext cx="10024110" cy="592658"/>
          </a:xfrm>
        </p:spPr>
        <p:txBody>
          <a:bodyPr/>
          <a:lstStyle/>
          <a:p>
            <a:r>
              <a:rPr lang="zh-CN" altLang="en-US" sz="1920" dirty="0"/>
              <a:t>电气测控</a:t>
            </a:r>
            <a:r>
              <a:rPr lang="en-US" altLang="zh-CN" sz="1920" dirty="0"/>
              <a:t>-IO</a:t>
            </a:r>
            <a:r>
              <a:rPr lang="zh-CN" altLang="en-US" sz="1920" dirty="0"/>
              <a:t>切换箱</a:t>
            </a:r>
            <a:endParaRPr lang="zh-CN" altLang="en-US" sz="192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10200" y="-62230"/>
            <a:ext cx="345440" cy="12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spAutoFit/>
          </a:bodyPr>
          <a:lstStyle/>
          <a:p>
            <a:endParaRPr lang="zh-CN" altLang="en-US" sz="100"/>
          </a:p>
        </p:txBody>
      </p:sp>
      <p:sp>
        <p:nvSpPr>
          <p:cNvPr id="8" name="矩形 7"/>
          <p:cNvSpPr/>
          <p:nvPr/>
        </p:nvSpPr>
        <p:spPr>
          <a:xfrm>
            <a:off x="6756311" y="1460749"/>
            <a:ext cx="3381937" cy="164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SzPct val="80000"/>
              <a:defRPr/>
            </a:pP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6U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标准机箱，插板方式，每块板卡</a:t>
            </a:r>
            <a:r>
              <a:rPr lang="en-US" altLang="zh-CN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68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通道，根据实际需求配置板卡数量。具有过流、短路保护功能。</a:t>
            </a:r>
            <a:endParaRPr lang="zh-CN" altLang="zh-CN" sz="168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IO机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610" y="1460754"/>
            <a:ext cx="3977640" cy="29847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980" y="3122676"/>
            <a:ext cx="3962400" cy="35928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1084555" y="918978"/>
            <a:ext cx="10024110" cy="592658"/>
          </a:xfrm>
        </p:spPr>
        <p:txBody>
          <a:bodyPr/>
          <a:lstStyle/>
          <a:p>
            <a:r>
              <a:rPr lang="zh-CN" altLang="en-US" sz="1920" dirty="0"/>
              <a:t>电气测控</a:t>
            </a:r>
            <a:r>
              <a:rPr lang="en-US" altLang="zh-CN" sz="1920" dirty="0"/>
              <a:t>-IO</a:t>
            </a:r>
            <a:r>
              <a:rPr lang="zh-CN" altLang="en-US" sz="1920" dirty="0"/>
              <a:t>切换箱</a:t>
            </a:r>
            <a:endParaRPr lang="zh-CN" altLang="en-US" sz="192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10200" y="-62230"/>
            <a:ext cx="345440" cy="12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spAutoFit/>
          </a:bodyPr>
          <a:lstStyle/>
          <a:p>
            <a:endParaRPr lang="zh-CN" altLang="en-US" sz="1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780632" y="1444751"/>
          <a:ext cx="8787130" cy="4963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2400"/>
                <a:gridCol w="6165215"/>
                <a:gridCol w="1199515"/>
              </a:tblGrid>
              <a:tr h="240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20" kern="100" dirty="0">
                          <a:effectLst/>
                          <a:latin typeface="+mn-ea"/>
                          <a:ea typeface="+mn-ea"/>
                        </a:rPr>
                        <a:t>项</a:t>
                      </a:r>
                      <a:r>
                        <a:rPr lang="en-US" sz="1320" kern="100" dirty="0"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zh-CN" sz="1320" kern="100" dirty="0">
                          <a:effectLst/>
                          <a:latin typeface="+mn-ea"/>
                          <a:ea typeface="+mn-ea"/>
                        </a:rPr>
                        <a:t>点</a:t>
                      </a:r>
                      <a:endParaRPr lang="zh-CN" sz="1320" kern="100" dirty="0">
                        <a:effectLst/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21336" marR="2133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20" kern="100" dirty="0">
                          <a:effectLst/>
                          <a:latin typeface="+mn-ea"/>
                          <a:ea typeface="+mn-ea"/>
                        </a:rPr>
                        <a:t>主要技术参数</a:t>
                      </a:r>
                      <a:endParaRPr lang="zh-CN" sz="1320" kern="100" dirty="0">
                        <a:effectLst/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20" kern="100" dirty="0">
                          <a:effectLst/>
                          <a:latin typeface="+mn-ea"/>
                          <a:ea typeface="+mn-ea"/>
                        </a:rPr>
                        <a:t>备注</a:t>
                      </a:r>
                      <a:endParaRPr lang="zh-CN" sz="1320" kern="100" dirty="0">
                        <a:effectLst/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</a:tr>
              <a:tr h="1049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40" kern="1200">
                          <a:effectLst/>
                        </a:rPr>
                        <a:t>测控点性能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21336" marR="21336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40" kern="1200" dirty="0">
                          <a:effectLst/>
                        </a:rPr>
                        <a:t>DC110V</a:t>
                      </a:r>
                      <a:r>
                        <a:rPr lang="zh-CN" sz="1440" kern="1200" dirty="0">
                          <a:effectLst/>
                        </a:rPr>
                        <a:t>输出（每路输出最大电流</a:t>
                      </a:r>
                      <a:r>
                        <a:rPr lang="en-US" sz="1440" kern="1200" dirty="0">
                          <a:effectLst/>
                        </a:rPr>
                        <a:t>1A,</a:t>
                      </a:r>
                      <a:r>
                        <a:rPr lang="zh-CN" sz="1440" kern="1200" dirty="0">
                          <a:effectLst/>
                        </a:rPr>
                        <a:t>设备最多同时输出电流</a:t>
                      </a:r>
                      <a:r>
                        <a:rPr lang="en-US" sz="1440" kern="1200" dirty="0">
                          <a:effectLst/>
                        </a:rPr>
                        <a:t>10A</a:t>
                      </a:r>
                      <a:r>
                        <a:rPr lang="zh-CN" sz="1440" kern="1200" dirty="0">
                          <a:effectLst/>
                        </a:rPr>
                        <a:t>）</a:t>
                      </a:r>
                      <a:endParaRPr lang="zh-CN" sz="1260" kern="100" dirty="0">
                        <a:effectLst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40" kern="1200" dirty="0">
                          <a:effectLst/>
                        </a:rPr>
                        <a:t>DC0V</a:t>
                      </a:r>
                      <a:r>
                        <a:rPr lang="zh-CN" sz="1440" kern="1200" dirty="0">
                          <a:effectLst/>
                        </a:rPr>
                        <a:t>输出 （与</a:t>
                      </a:r>
                      <a:r>
                        <a:rPr lang="en-US" sz="1440" kern="1200" dirty="0">
                          <a:effectLst/>
                        </a:rPr>
                        <a:t>DC110V</a:t>
                      </a:r>
                      <a:r>
                        <a:rPr lang="zh-CN" sz="1440" kern="1200" dirty="0">
                          <a:effectLst/>
                        </a:rPr>
                        <a:t>输出构成控制回路）</a:t>
                      </a:r>
                      <a:endParaRPr lang="zh-CN" sz="1260" kern="100" dirty="0">
                        <a:effectLst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40" kern="1200" dirty="0">
                          <a:effectLst/>
                        </a:rPr>
                        <a:t>DC110V</a:t>
                      </a:r>
                      <a:r>
                        <a:rPr lang="zh-CN" sz="1440" kern="1200" dirty="0">
                          <a:effectLst/>
                        </a:rPr>
                        <a:t>数字信号检测（信号电压</a:t>
                      </a:r>
                      <a:r>
                        <a:rPr lang="en-US" sz="1440" kern="1200" dirty="0">
                          <a:effectLst/>
                        </a:rPr>
                        <a:t>50-125V</a:t>
                      </a:r>
                      <a:r>
                        <a:rPr lang="zh-CN" sz="1440" kern="1200" dirty="0">
                          <a:effectLst/>
                        </a:rPr>
                        <a:t>）</a:t>
                      </a:r>
                      <a:endParaRPr lang="zh-CN" sz="126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40" kern="1200" dirty="0">
                          <a:effectLst/>
                        </a:rPr>
                        <a:t>DC110V</a:t>
                      </a:r>
                      <a:r>
                        <a:rPr lang="zh-CN" sz="1440" kern="1200" dirty="0">
                          <a:effectLst/>
                        </a:rPr>
                        <a:t>电源采用外置电源</a:t>
                      </a:r>
                      <a:endParaRPr lang="zh-CN" sz="126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</a:tr>
              <a:tr h="787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40" kern="1200">
                          <a:effectLst/>
                        </a:rPr>
                        <a:t>测控点数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21336" marR="2133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40" kern="1200" dirty="0">
                          <a:effectLst/>
                        </a:rPr>
                        <a:t>共</a:t>
                      </a:r>
                      <a:r>
                        <a:rPr lang="en-US" sz="1440" kern="1200" dirty="0">
                          <a:effectLst/>
                        </a:rPr>
                        <a:t>144</a:t>
                      </a:r>
                      <a:r>
                        <a:rPr lang="zh-CN" sz="1440" kern="1200" dirty="0">
                          <a:effectLst/>
                        </a:rPr>
                        <a:t>个点位</a:t>
                      </a:r>
                      <a:r>
                        <a:rPr lang="en-US" altLang="zh-CN" sz="1440" kern="1200" dirty="0">
                          <a:effectLst/>
                        </a:rPr>
                        <a:t>(</a:t>
                      </a:r>
                      <a:r>
                        <a:rPr lang="zh-CN" altLang="en-US" sz="1440" kern="1200" dirty="0">
                          <a:effectLst/>
                        </a:rPr>
                        <a:t>可扩展</a:t>
                      </a:r>
                      <a:r>
                        <a:rPr lang="en-US" altLang="zh-CN" sz="1440" kern="1200" dirty="0">
                          <a:effectLst/>
                        </a:rPr>
                        <a:t>)</a:t>
                      </a:r>
                      <a:r>
                        <a:rPr lang="zh-CN" sz="1440" kern="1200" dirty="0">
                          <a:effectLst/>
                        </a:rPr>
                        <a:t>，每个测控点性能可任意设定。任意两个点位可组成</a:t>
                      </a:r>
                      <a:r>
                        <a:rPr lang="en-US" sz="1440" kern="1200" dirty="0">
                          <a:effectLst/>
                        </a:rPr>
                        <a:t>DC110V</a:t>
                      </a:r>
                      <a:r>
                        <a:rPr lang="zh-CN" sz="1440" kern="1200" dirty="0">
                          <a:effectLst/>
                        </a:rPr>
                        <a:t>控制回路，也可组成</a:t>
                      </a:r>
                      <a:r>
                        <a:rPr lang="en-US" sz="1440" kern="1200" dirty="0">
                          <a:effectLst/>
                        </a:rPr>
                        <a:t>DC110V</a:t>
                      </a:r>
                      <a:r>
                        <a:rPr lang="zh-CN" sz="1440" kern="1200" dirty="0">
                          <a:effectLst/>
                        </a:rPr>
                        <a:t>数字信号检测回路。</a:t>
                      </a:r>
                      <a:endParaRPr lang="zh-CN" sz="126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40" kern="1200">
                          <a:effectLst/>
                        </a:rPr>
                        <a:t> 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</a:tr>
              <a:tr h="5245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40" kern="1200">
                          <a:effectLst/>
                        </a:rPr>
                        <a:t>通讯方式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21336" marR="2133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440" kern="1200" dirty="0">
                          <a:effectLst/>
                        </a:rPr>
                        <a:t>RS485</a:t>
                      </a:r>
                      <a:endParaRPr lang="zh-CN" sz="126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40" kern="1200">
                          <a:effectLst/>
                        </a:rPr>
                        <a:t>与上位机主站通讯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</a:tr>
              <a:tr h="7867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40" kern="1200">
                          <a:effectLst/>
                        </a:rPr>
                        <a:t>通讯速度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21336" marR="2133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40" kern="1200" dirty="0">
                          <a:effectLst/>
                        </a:rPr>
                        <a:t>从上位机指令下发，到控制箱输出信号让</a:t>
                      </a:r>
                      <a:r>
                        <a:rPr lang="en-US" sz="1440" kern="1200" dirty="0">
                          <a:effectLst/>
                        </a:rPr>
                        <a:t>DC110V</a:t>
                      </a:r>
                      <a:r>
                        <a:rPr lang="zh-CN" sz="1440" kern="1200" dirty="0">
                          <a:effectLst/>
                        </a:rPr>
                        <a:t>接触器动作，通过接触器辅助触头检测到动作状态，检测信号反馈给上位机，全过程时间小于</a:t>
                      </a:r>
                      <a:r>
                        <a:rPr lang="en-US" sz="1440" kern="1200" dirty="0">
                          <a:effectLst/>
                        </a:rPr>
                        <a:t>1</a:t>
                      </a:r>
                      <a:r>
                        <a:rPr lang="zh-CN" sz="1440" kern="1200" dirty="0">
                          <a:effectLst/>
                        </a:rPr>
                        <a:t>秒。</a:t>
                      </a:r>
                      <a:endParaRPr lang="zh-CN" sz="126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60" kern="100">
                          <a:effectLst/>
                        </a:rPr>
                        <a:t> 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</a:tr>
              <a:tr h="2635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40" kern="1200">
                          <a:effectLst/>
                        </a:rPr>
                        <a:t>工作时长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21336" marR="2133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40" kern="1200" dirty="0">
                          <a:effectLst/>
                        </a:rPr>
                        <a:t>连续满负荷工作时间</a:t>
                      </a:r>
                      <a:r>
                        <a:rPr lang="en-US" sz="1440" kern="1200" dirty="0">
                          <a:effectLst/>
                        </a:rPr>
                        <a:t>≥3h</a:t>
                      </a:r>
                      <a:endParaRPr lang="zh-CN" sz="126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60" kern="100">
                          <a:effectLst/>
                        </a:rPr>
                        <a:t> 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</a:tr>
              <a:tr h="2622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40" kern="1200">
                          <a:effectLst/>
                        </a:rPr>
                        <a:t>指示灯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21336" marR="2133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40" kern="1200">
                          <a:effectLst/>
                        </a:rPr>
                        <a:t>正常运行（绿色）过热（红色）故障（黄色）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60" kern="100">
                          <a:effectLst/>
                        </a:rPr>
                        <a:t> 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</a:tr>
              <a:tr h="5245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40" kern="1200">
                          <a:effectLst/>
                        </a:rPr>
                        <a:t>安全保护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21336" marR="2133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40" kern="1200">
                          <a:effectLst/>
                        </a:rPr>
                        <a:t>当测控点作为</a:t>
                      </a:r>
                      <a:r>
                        <a:rPr lang="en-US" sz="1440" kern="1200">
                          <a:effectLst/>
                        </a:rPr>
                        <a:t>DC110V</a:t>
                      </a:r>
                      <a:r>
                        <a:rPr lang="zh-CN" sz="1440" kern="1200">
                          <a:effectLst/>
                        </a:rPr>
                        <a:t>输出发生短路时，测控箱应能报警，并立即停止输出。能通过上位机软件进行故障消除。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60" kern="100">
                          <a:effectLst/>
                        </a:rPr>
                        <a:t> 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</a:tr>
              <a:tr h="5245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40" kern="1200">
                          <a:effectLst/>
                        </a:rPr>
                        <a:t>外形尺寸</a:t>
                      </a:r>
                      <a:endParaRPr lang="zh-CN" sz="126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21336" marR="2133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40" kern="1200" dirty="0">
                          <a:effectLst/>
                        </a:rPr>
                        <a:t>I/O</a:t>
                      </a:r>
                      <a:r>
                        <a:rPr lang="zh-CN" sz="1440" kern="1200" dirty="0">
                          <a:effectLst/>
                        </a:rPr>
                        <a:t>控制箱结构尽可能的紧凑。采用</a:t>
                      </a:r>
                      <a:r>
                        <a:rPr lang="en-US" altLang="zh-CN" sz="1440" kern="1200" dirty="0">
                          <a:effectLst/>
                        </a:rPr>
                        <a:t>6U</a:t>
                      </a:r>
                      <a:r>
                        <a:rPr lang="zh-CN" altLang="en-US" sz="1440" kern="1200" dirty="0">
                          <a:effectLst/>
                        </a:rPr>
                        <a:t>标准机箱</a:t>
                      </a:r>
                      <a:r>
                        <a:rPr lang="zh-CN" sz="1440" kern="1200" dirty="0">
                          <a:effectLst/>
                        </a:rPr>
                        <a:t>结构，适合试验台的柜内安装，</a:t>
                      </a:r>
                      <a:r>
                        <a:rPr lang="zh-CN" altLang="en-US" sz="1440" kern="1200" dirty="0">
                          <a:effectLst/>
                        </a:rPr>
                        <a:t>安</a:t>
                      </a:r>
                      <a:r>
                        <a:rPr lang="zh-CN" sz="1440" kern="1200" dirty="0">
                          <a:effectLst/>
                        </a:rPr>
                        <a:t>装接线</a:t>
                      </a:r>
                      <a:r>
                        <a:rPr lang="zh-CN" altLang="en-US" sz="1440" kern="1200" dirty="0">
                          <a:effectLst/>
                        </a:rPr>
                        <a:t>、检修维护</a:t>
                      </a:r>
                      <a:r>
                        <a:rPr lang="zh-CN" sz="1440" kern="1200" dirty="0">
                          <a:effectLst/>
                        </a:rPr>
                        <a:t>方便。</a:t>
                      </a:r>
                      <a:endParaRPr lang="zh-CN" sz="126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60" kern="100" dirty="0">
                          <a:effectLst/>
                        </a:rPr>
                        <a:t> </a:t>
                      </a:r>
                      <a:endParaRPr lang="zh-CN" sz="126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2296" marR="82296" marT="0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0856" y="1316737"/>
            <a:ext cx="8993051" cy="509234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40" b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en-US" altLang="zh-CN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CAB-B</a:t>
            </a:r>
            <a:r>
              <a:rPr lang="zh-CN" altLang="en-US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制动机例行试验实现方案</a:t>
            </a:r>
            <a:endParaRPr lang="zh-CN" altLang="en-US" dirty="0"/>
          </a:p>
        </p:txBody>
      </p:sp>
      <p:sp>
        <p:nvSpPr>
          <p:cNvPr id="30" name="内容占位符 4"/>
          <p:cNvSpPr>
            <a:spLocks noGrp="1"/>
          </p:cNvSpPr>
          <p:nvPr>
            <p:ph idx="1"/>
          </p:nvPr>
        </p:nvSpPr>
        <p:spPr>
          <a:xfrm>
            <a:off x="1084555" y="918978"/>
            <a:ext cx="10024110" cy="592658"/>
          </a:xfrm>
        </p:spPr>
        <p:txBody>
          <a:bodyPr/>
          <a:lstStyle/>
          <a:p>
            <a:r>
              <a:rPr lang="zh-CN" altLang="en-US" sz="1920" dirty="0"/>
              <a:t>机械系统</a:t>
            </a:r>
            <a:r>
              <a:rPr lang="en-US" altLang="zh-CN" sz="1920" dirty="0"/>
              <a:t>-</a:t>
            </a:r>
            <a:r>
              <a:rPr lang="zh-CN" altLang="en-US" sz="1920" dirty="0"/>
              <a:t>试验台外型三维图</a:t>
            </a:r>
            <a:endParaRPr lang="zh-CN" altLang="en-US" sz="1920" dirty="0"/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1194274" y="5982646"/>
            <a:ext cx="516254" cy="360346"/>
          </a:xfrm>
        </p:spPr>
        <p:txBody>
          <a:bodyPr/>
          <a:lstStyle/>
          <a:p>
            <a:fld id="{11783B69-3A63-4BBC-9393-23184F05FF80}" type="slidenum">
              <a:rPr lang="zh-CN" altLang="en-US" sz="1080"/>
            </a:fld>
            <a:endParaRPr lang="en-US" altLang="zh-CN" sz="1080" dirty="0"/>
          </a:p>
        </p:txBody>
      </p:sp>
      <p:sp>
        <p:nvSpPr>
          <p:cNvPr id="8" name="圆角矩形标注 7"/>
          <p:cNvSpPr/>
          <p:nvPr/>
        </p:nvSpPr>
        <p:spPr>
          <a:xfrm>
            <a:off x="764554" y="3551755"/>
            <a:ext cx="1037844" cy="626585"/>
          </a:xfrm>
          <a:prstGeom prst="wedgeRoundRectCallout">
            <a:avLst>
              <a:gd name="adj1" fmla="val 133443"/>
              <a:gd name="adj2" fmla="val 61528"/>
              <a:gd name="adj3" fmla="val 166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r>
              <a:rPr lang="zh-CN" altLang="en-US" sz="13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司控器疲劳试验工装</a:t>
            </a:r>
            <a:endParaRPr lang="en-US" altLang="zh-CN" sz="132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9793443" y="4178340"/>
            <a:ext cx="1037844" cy="311155"/>
          </a:xfrm>
          <a:prstGeom prst="wedgeRoundRectCallout">
            <a:avLst>
              <a:gd name="adj1" fmla="val -175506"/>
              <a:gd name="adj2" fmla="val 1144"/>
              <a:gd name="adj3" fmla="val 166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4" rIns="109710" bIns="54854" rtlCol="0" anchor="ctr"/>
          <a:lstStyle/>
          <a:p>
            <a:pPr algn="ctr"/>
            <a:r>
              <a:rPr lang="zh-CN" altLang="en-US" sz="13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操作台</a:t>
            </a:r>
            <a:endParaRPr lang="zh-CN" altLang="en-US" sz="132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345.83543307086615,&quot;left&quot;:94.27622047244094,&quot;top&quot;:69.78409448818897,&quot;width&quot;:485.0851181102362}"/>
</p:tagLst>
</file>

<file path=ppt/tags/tag10.xml><?xml version="1.0" encoding="utf-8"?>
<p:tagLst xmlns:p="http://schemas.openxmlformats.org/presentationml/2006/main">
  <p:tag name="KSO_WM_DIAGRAM_VIRTUALLY_FRAME" val="{&quot;height&quot;:345.83543307086615,&quot;left&quot;:94.27622047244094,&quot;top&quot;:69.78409448818897,&quot;width&quot;:485.0851181102362}"/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345.83543307086615,&quot;left&quot;:94.27622047244094,&quot;top&quot;:69.78409448818897,&quot;width&quot;:485.0851181102362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345.83543307086615,&quot;left&quot;:94.27622047244094,&quot;top&quot;:69.78409448818897,&quot;width&quot;:485.0851181102362}"/>
</p:tagLst>
</file>

<file path=ppt/tags/tag30.xml><?xml version="1.0" encoding="utf-8"?>
<p:tagLst xmlns:p="http://schemas.openxmlformats.org/presentationml/2006/main">
  <p:tag name="TABLE_ENDDRAG_ORIGIN_RECT" val="651*153"/>
  <p:tag name="TABLE_ENDDRAG_RECT" val="65*207*651*153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TABLE_ENDDRAG_ORIGIN_RECT" val="781*373"/>
  <p:tag name="TABLE_ENDDRAG_RECT" val="124*150*781*373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TABLE_ENDDRAG_ORIGIN_RECT" val="804*426"/>
  <p:tag name="TABLE_ENDDRAG_RECT" val="124*85*804*426"/>
</p:tagLst>
</file>

<file path=ppt/tags/tag35.xml><?xml version="1.0" encoding="utf-8"?>
<p:tagLst xmlns:p="http://schemas.openxmlformats.org/presentationml/2006/main">
  <p:tag name="TABLE_ENDDRAG_ORIGIN_RECT" val="804*426"/>
  <p:tag name="TABLE_ENDDRAG_RECT" val="124*85*804*426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345.83543307086615,&quot;left&quot;:94.27622047244094,&quot;top&quot;:69.78409448818897,&quot;width&quot;:485.0851181102362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COMMONDATA" val="eyJoZGlkIjoiY2E0N2MyYWJkYWZlZmQ4YmIxMGE4Y2NiZTEwOTljNDYifQ=="/>
</p:tagLst>
</file>

<file path=ppt/tags/tag5.xml><?xml version="1.0" encoding="utf-8"?>
<p:tagLst xmlns:p="http://schemas.openxmlformats.org/presentationml/2006/main">
  <p:tag name="KSO_WM_DIAGRAM_VIRTUALLY_FRAME" val="{&quot;height&quot;:345.83543307086615,&quot;left&quot;:94.27622047244094,&quot;top&quot;:69.78409448818897,&quot;width&quot;:485.0851181102362}"/>
</p:tagLst>
</file>

<file path=ppt/tags/tag6.xml><?xml version="1.0" encoding="utf-8"?>
<p:tagLst xmlns:p="http://schemas.openxmlformats.org/presentationml/2006/main">
  <p:tag name="KSO_WM_DIAGRAM_VIRTUALLY_FRAME" val="{&quot;height&quot;:345.83543307086615,&quot;left&quot;:94.27622047244094,&quot;top&quot;:69.78409448818897,&quot;width&quot;:485.0851181102362}"/>
</p:tagLst>
</file>

<file path=ppt/tags/tag7.xml><?xml version="1.0" encoding="utf-8"?>
<p:tagLst xmlns:p="http://schemas.openxmlformats.org/presentationml/2006/main">
  <p:tag name="KSO_WM_DIAGRAM_VIRTUALLY_FRAME" val="{&quot;height&quot;:345.83543307086615,&quot;left&quot;:94.27622047244094,&quot;top&quot;:69.78409448818897,&quot;width&quot;:485.0851181102362}"/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345.83543307086615,&quot;left&quot;:94.27622047244094,&quot;top&quot;:69.78409448818897,&quot;width&quot;:485.0851181102362}"/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345.83543307086615,&quot;left&quot;:94.27622047244094,&quot;top&quot;:69.78409448818897,&quot;width&quot;:485.0851181102362}"/>
  <p:tag name="KSO_WM_BEAUTIFY_FLAG" val=""/>
</p:tagLst>
</file>

<file path=ppt/theme/theme1.xml><?xml version="1.0" encoding="utf-8"?>
<a:theme xmlns:a="http://schemas.openxmlformats.org/drawingml/2006/main" name="中国中车">
  <a:themeElements>
    <a:clrScheme name="自定义 5">
      <a:dk1>
        <a:srgbClr val="000000"/>
      </a:dk1>
      <a:lt1>
        <a:srgbClr val="FFFFFF"/>
      </a:lt1>
      <a:dk2>
        <a:srgbClr val="4C4948"/>
      </a:dk2>
      <a:lt2>
        <a:srgbClr val="CFCFCF"/>
      </a:lt2>
      <a:accent1>
        <a:srgbClr val="C70019"/>
      </a:accent1>
      <a:accent2>
        <a:srgbClr val="4C4948"/>
      </a:accent2>
      <a:accent3>
        <a:srgbClr val="727171"/>
      </a:accent3>
      <a:accent4>
        <a:srgbClr val="AAA9A9"/>
      </a:accent4>
      <a:accent5>
        <a:srgbClr val="C6C6C6"/>
      </a:accent5>
      <a:accent6>
        <a:srgbClr val="E2E2E2"/>
      </a:accent6>
      <a:hlink>
        <a:srgbClr val="C70019"/>
      </a:hlink>
      <a:folHlink>
        <a:srgbClr val="72717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vert="horz" wrap="none" lIns="91440" tIns="45720" rIns="91440" bIns="45720" numCol="1" rtlCol="0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gradFill rotWithShape="1">
          <a:gsLst>
            <a:gs pos="0">
              <a:schemeClr val="bg2"/>
            </a:gs>
            <a:gs pos="100000">
              <a:schemeClr val="bg2">
                <a:gamma/>
                <a:shade val="46275"/>
                <a:invGamma/>
              </a:schemeClr>
            </a:gs>
          </a:gsLst>
          <a:lin ang="5400000" scaled="1"/>
        </a:gradFill>
        <a:ln w="3175" cap="flat" cmpd="sng" algn="ctr">
          <a:solidFill>
            <a:srgbClr val="C0C0C0"/>
          </a:solidFill>
          <a:prstDash val="solid"/>
          <a:round/>
          <a:headEnd type="none" w="med" len="med"/>
          <a:tailEnd type="none" w="med" len="med"/>
        </a:ln>
      </a:spPr>
      <a:bodyPr/>
      <a:lstStyle/>
    </a:lnDef>
  </a:objectDefaults>
  <a:extraClrSchemeLst>
    <a:extraClrScheme>
      <a:clrScheme name="中国南车 1">
        <a:dk1>
          <a:srgbClr val="000000"/>
        </a:dk1>
        <a:lt1>
          <a:srgbClr val="FFFFFF"/>
        </a:lt1>
        <a:dk2>
          <a:srgbClr val="000000"/>
        </a:dk2>
        <a:lt2>
          <a:srgbClr val="898989"/>
        </a:lt2>
        <a:accent1>
          <a:srgbClr val="0058B0"/>
        </a:accent1>
        <a:accent2>
          <a:srgbClr val="E60012"/>
        </a:accent2>
        <a:accent3>
          <a:srgbClr val="FFFFFF"/>
        </a:accent3>
        <a:accent4>
          <a:srgbClr val="000000"/>
        </a:accent4>
        <a:accent5>
          <a:srgbClr val="AAB4D4"/>
        </a:accent5>
        <a:accent6>
          <a:srgbClr val="D0000F"/>
        </a:accent6>
        <a:hlink>
          <a:srgbClr val="239AD6"/>
        </a:hlink>
        <a:folHlink>
          <a:srgbClr val="FDD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中国中车</Template>
  <TotalTime>0</TotalTime>
  <Words>8945</Words>
  <Application>WPS 演示</Application>
  <PresentationFormat>宽屏</PresentationFormat>
  <Paragraphs>913</Paragraphs>
  <Slides>64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Arial</vt:lpstr>
      <vt:lpstr>宋体</vt:lpstr>
      <vt:lpstr>Wingdings</vt:lpstr>
      <vt:lpstr>黑体</vt:lpstr>
      <vt:lpstr>微软雅黑</vt:lpstr>
      <vt:lpstr>Calibri</vt:lpstr>
      <vt:lpstr>Times New Roman</vt:lpstr>
      <vt:lpstr>Calibri</vt:lpstr>
      <vt:lpstr>Arial Unicode MS</vt:lpstr>
      <vt:lpstr>Times New Roman</vt:lpstr>
      <vt:lpstr>中国中车</vt:lpstr>
      <vt:lpstr>AcroExch.Document.DC</vt:lpstr>
      <vt:lpstr>制动系统联调试验台</vt:lpstr>
      <vt:lpstr>目录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第2章 CAB-B制动机疲劳试验实现方案</vt:lpstr>
      <vt:lpstr>第1章 CAB-B制动机例行试验实现方案</vt:lpstr>
      <vt:lpstr>第1章 CAB-B制动机例行试验实现方案</vt:lpstr>
      <vt:lpstr>第1章 CAB-B制动机例行试验实现方案</vt:lpstr>
      <vt:lpstr>第1章 CAB-B制动机例行试验实现方案</vt:lpstr>
      <vt:lpstr>第2章 CAB-B制动机疲劳试验实现方案</vt:lpstr>
      <vt:lpstr>第2章 CAB-B制动机疲劳试验实现方案</vt:lpstr>
      <vt:lpstr>第2章 CAB-B制动机疲劳试验实现方案</vt:lpstr>
      <vt:lpstr>第3章 CAB-B制动机故障模拟试验实现方案</vt:lpstr>
      <vt:lpstr>第3章 CAB-B制动机故障模拟试验实现方案</vt:lpstr>
      <vt:lpstr>第3章 CAB-B制动机故障模拟试验实现方案</vt:lpstr>
      <vt:lpstr>第3章 CAB-B制动机故障模拟试验实现方案</vt:lpstr>
      <vt:lpstr>3.1 制动控制器故障模拟实现方案</vt:lpstr>
      <vt:lpstr>3.1 制动控制器故障模拟实现方案</vt:lpstr>
      <vt:lpstr>3.1 制动控制器故障模拟实现方案</vt:lpstr>
      <vt:lpstr>3.2 制动显示屏故障模拟实现方案</vt:lpstr>
      <vt:lpstr>3.1 制动控制器故障模拟实现方案</vt:lpstr>
      <vt:lpstr>3.2 制动显示屏故障模拟实现方案</vt:lpstr>
      <vt:lpstr>3.1 制动控制器故障模拟实现方案</vt:lpstr>
      <vt:lpstr>3.1 制动控制器故障模拟实现方案</vt:lpstr>
      <vt:lpstr>3.1 制动控制器故障模拟实现方案</vt:lpstr>
      <vt:lpstr>3.2 制动显示屏故障模拟实现方案</vt:lpstr>
      <vt:lpstr>3.2 制动显示屏故障模拟实现方案</vt:lpstr>
      <vt:lpstr>3.2 制动显示屏故障模拟实现方案</vt:lpstr>
      <vt:lpstr>3.2 制动显示屏故障模拟实现方案</vt:lpstr>
      <vt:lpstr>3.3 BCU试验故障模拟方案</vt:lpstr>
      <vt:lpstr>3.3 BCU试验故障模拟方案</vt:lpstr>
      <vt:lpstr>3.3 BCU试验故障模拟方案</vt:lpstr>
      <vt:lpstr>3.3 BCU故障模拟实现方案</vt:lpstr>
      <vt:lpstr>3.4 EPCU模块故障模拟实现方案</vt:lpstr>
      <vt:lpstr>3.4 EPCU模块故障模拟实现方案</vt:lpstr>
      <vt:lpstr>3.4 EPCU模块故障模拟实现方案</vt:lpstr>
      <vt:lpstr>3.4 CAB-B制动机故障模拟实现方案</vt:lpstr>
      <vt:lpstr>3.4 CAB-B制动机故障模拟实现方案</vt:lpstr>
      <vt:lpstr>3.4 CAB-B制动机故障模拟实现方案</vt:lpstr>
      <vt:lpstr>3.4 CAB-B制动机故障模拟实现方案</vt:lpstr>
      <vt:lpstr>3.4 CAB-B制动机故障模拟实现方案</vt:lpstr>
      <vt:lpstr>3.4 CAB-B制动机故障模拟实现方案</vt:lpstr>
      <vt:lpstr>第4章 CAB-B制动机重联试验实现方案</vt:lpstr>
      <vt:lpstr>第4章 CAB-B制动机重联试验实现方案</vt:lpstr>
      <vt:lpstr>第5章 远程监控、数据记录实现方案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标准宽屏</dc:title>
  <dc:creator>企业文化部</dc:creator>
  <dc:subject>中车唐山公司</dc:subject>
  <cp:lastModifiedBy>微信用户</cp:lastModifiedBy>
  <cp:revision>449</cp:revision>
  <dcterms:created xsi:type="dcterms:W3CDTF">2015-10-21T00:19:00Z</dcterms:created>
  <dcterms:modified xsi:type="dcterms:W3CDTF">2024-06-18T08:48:43Z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ICV">
    <vt:lpwstr>6F51D44E92B94D7F9E89BCC449A1CB0D_12</vt:lpwstr>
  </property>
</Properties>
</file>